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8.xml" ContentType="application/vnd.openxmlformats-officedocument.presentationml.tags+xml"/>
  <Override PartName="/ppt/notesSlides/notesSlide64.xml" ContentType="application/vnd.openxmlformats-officedocument.presentationml.notesSlide+xml"/>
  <Override PartName="/ppt/tags/tag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0.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106"/>
  </p:notesMasterIdLst>
  <p:handoutMasterIdLst>
    <p:handoutMasterId r:id="rId107"/>
  </p:handoutMasterIdLst>
  <p:sldIdLst>
    <p:sldId id="846" r:id="rId2"/>
    <p:sldId id="822" r:id="rId3"/>
    <p:sldId id="990" r:id="rId4"/>
    <p:sldId id="986" r:id="rId5"/>
    <p:sldId id="1046" r:id="rId6"/>
    <p:sldId id="1002" r:id="rId7"/>
    <p:sldId id="698" r:id="rId8"/>
    <p:sldId id="855" r:id="rId9"/>
    <p:sldId id="1128" r:id="rId10"/>
    <p:sldId id="862" r:id="rId11"/>
    <p:sldId id="736" r:id="rId12"/>
    <p:sldId id="856" r:id="rId13"/>
    <p:sldId id="1004" r:id="rId14"/>
    <p:sldId id="857" r:id="rId15"/>
    <p:sldId id="738" r:id="rId16"/>
    <p:sldId id="860" r:id="rId17"/>
    <p:sldId id="1130" r:id="rId18"/>
    <p:sldId id="1129" r:id="rId19"/>
    <p:sldId id="854" r:id="rId20"/>
    <p:sldId id="1135" r:id="rId21"/>
    <p:sldId id="733" r:id="rId22"/>
    <p:sldId id="695" r:id="rId23"/>
    <p:sldId id="847" r:id="rId24"/>
    <p:sldId id="748" r:id="rId25"/>
    <p:sldId id="938" r:id="rId26"/>
    <p:sldId id="900" r:id="rId27"/>
    <p:sldId id="901" r:id="rId28"/>
    <p:sldId id="902" r:id="rId29"/>
    <p:sldId id="1136" r:id="rId30"/>
    <p:sldId id="1137" r:id="rId31"/>
    <p:sldId id="1138" r:id="rId32"/>
    <p:sldId id="1139" r:id="rId33"/>
    <p:sldId id="903" r:id="rId34"/>
    <p:sldId id="905" r:id="rId35"/>
    <p:sldId id="1011" r:id="rId36"/>
    <p:sldId id="1012" r:id="rId37"/>
    <p:sldId id="1013" r:id="rId38"/>
    <p:sldId id="1140" r:id="rId39"/>
    <p:sldId id="1141" r:id="rId40"/>
    <p:sldId id="1014" r:id="rId41"/>
    <p:sldId id="1015" r:id="rId42"/>
    <p:sldId id="1049" r:id="rId43"/>
    <p:sldId id="1050" r:id="rId44"/>
    <p:sldId id="1051" r:id="rId45"/>
    <p:sldId id="1052" r:id="rId46"/>
    <p:sldId id="1053" r:id="rId47"/>
    <p:sldId id="1054" r:id="rId48"/>
    <p:sldId id="1055" r:id="rId49"/>
    <p:sldId id="1056" r:id="rId50"/>
    <p:sldId id="1057" r:id="rId51"/>
    <p:sldId id="1058" r:id="rId52"/>
    <p:sldId id="1059" r:id="rId53"/>
    <p:sldId id="1060" r:id="rId54"/>
    <p:sldId id="1061" r:id="rId55"/>
    <p:sldId id="1062" r:id="rId56"/>
    <p:sldId id="1063" r:id="rId57"/>
    <p:sldId id="1064" r:id="rId58"/>
    <p:sldId id="1065" r:id="rId59"/>
    <p:sldId id="1066" r:id="rId60"/>
    <p:sldId id="1067" r:id="rId61"/>
    <p:sldId id="1068" r:id="rId62"/>
    <p:sldId id="1069" r:id="rId63"/>
    <p:sldId id="1070" r:id="rId64"/>
    <p:sldId id="1071" r:id="rId65"/>
    <p:sldId id="1072" r:id="rId66"/>
    <p:sldId id="1073" r:id="rId67"/>
    <p:sldId id="1074" r:id="rId68"/>
    <p:sldId id="1075" r:id="rId69"/>
    <p:sldId id="1076" r:id="rId70"/>
    <p:sldId id="1077" r:id="rId71"/>
    <p:sldId id="1078" r:id="rId72"/>
    <p:sldId id="1142" r:id="rId73"/>
    <p:sldId id="1143" r:id="rId74"/>
    <p:sldId id="1144" r:id="rId75"/>
    <p:sldId id="1145" r:id="rId76"/>
    <p:sldId id="1146" r:id="rId77"/>
    <p:sldId id="1147" r:id="rId78"/>
    <p:sldId id="1148" r:id="rId79"/>
    <p:sldId id="1149" r:id="rId80"/>
    <p:sldId id="1150" r:id="rId81"/>
    <p:sldId id="1151" r:id="rId82"/>
    <p:sldId id="1152" r:id="rId83"/>
    <p:sldId id="1153" r:id="rId84"/>
    <p:sldId id="1154" r:id="rId85"/>
    <p:sldId id="1155" r:id="rId86"/>
    <p:sldId id="1156" r:id="rId87"/>
    <p:sldId id="1157" r:id="rId88"/>
    <p:sldId id="1158" r:id="rId89"/>
    <p:sldId id="1159" r:id="rId90"/>
    <p:sldId id="1160" r:id="rId91"/>
    <p:sldId id="1161" r:id="rId92"/>
    <p:sldId id="1162" r:id="rId93"/>
    <p:sldId id="1163" r:id="rId94"/>
    <p:sldId id="1164" r:id="rId95"/>
    <p:sldId id="1165" r:id="rId96"/>
    <p:sldId id="1166" r:id="rId97"/>
    <p:sldId id="1167" r:id="rId98"/>
    <p:sldId id="1168" r:id="rId99"/>
    <p:sldId id="1169" r:id="rId100"/>
    <p:sldId id="1170" r:id="rId101"/>
    <p:sldId id="1171" r:id="rId102"/>
    <p:sldId id="1172" r:id="rId103"/>
    <p:sldId id="1173" r:id="rId104"/>
    <p:sldId id="1174" r:id="rId105"/>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49" autoAdjust="0"/>
    <p:restoredTop sz="93128" autoAdjust="0"/>
  </p:normalViewPr>
  <p:slideViewPr>
    <p:cSldViewPr>
      <p:cViewPr varScale="1">
        <p:scale>
          <a:sx n="211" d="100"/>
          <a:sy n="211" d="100"/>
        </p:scale>
        <p:origin x="3440" y="192"/>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112"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18</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19</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20</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21</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22</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23</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24</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29</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30</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32</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36</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38</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39</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46</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47</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51</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53</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54</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r>
              <a:rPr lang="en-US" sz="1200" kern="1200" dirty="0" smtClean="0">
                <a:solidFill>
                  <a:schemeClr val="tx1"/>
                </a:solidFill>
                <a:effectLst/>
                <a:latin typeface="Times New Roman" pitchFamily="-107" charset="0"/>
                <a:ea typeface="ＭＳ Ｐゴシック" charset="-128"/>
                <a:cs typeface="ＭＳ Ｐゴシック" charset="-128"/>
              </a:rPr>
              <a:t>.</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55</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56</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57</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58</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59</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60</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61</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62</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63</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64</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6</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65</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66</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67</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68</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At</a:t>
            </a:r>
            <a:r>
              <a:rPr lang="en-US" baseline="0" dirty="0" smtClean="0"/>
              <a:t> least 10, or otherwise just rather dead; or just 100, or otherwise rather dead; that’s yet something different than minimax or </a:t>
            </a:r>
            <a:r>
              <a:rPr lang="en-US" baseline="0" dirty="0" err="1" smtClean="0"/>
              <a:t>expectimax</a:t>
            </a:r>
            <a:endParaRPr lang="en-US" baseline="0" dirty="0" smtClean="0"/>
          </a:p>
          <a:p>
            <a:r>
              <a:rPr lang="en-US" baseline="0" dirty="0" smtClean="0"/>
              <a:t>Down arrows = min nodes</a:t>
            </a:r>
          </a:p>
          <a:p>
            <a:r>
              <a:rPr lang="en-US" baseline="0" dirty="0" smtClean="0"/>
              <a:t>Circles = chance nodes.</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74</a:t>
            </a:fld>
            <a:endParaRPr lang="en-US"/>
          </a:p>
        </p:txBody>
      </p:sp>
    </p:spTree>
    <p:extLst>
      <p:ext uri="{BB962C8B-B14F-4D97-AF65-F5344CB8AC3E}">
        <p14:creationId xmlns:p14="http://schemas.microsoft.com/office/powerpoint/2010/main" val="1478402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75</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990600" y="768350"/>
            <a:ext cx="5118100"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dirty="0" smtClean="0">
              <a:latin typeface="Arial" charset="0"/>
            </a:endParaRPr>
          </a:p>
        </p:txBody>
      </p:sp>
    </p:spTree>
    <p:extLst>
      <p:ext uri="{BB962C8B-B14F-4D97-AF65-F5344CB8AC3E}">
        <p14:creationId xmlns:p14="http://schemas.microsoft.com/office/powerpoint/2010/main" val="215058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990600" y="768350"/>
            <a:ext cx="5118100" cy="3838575"/>
          </a:xfrm>
          <a:ln/>
        </p:spPr>
      </p:sp>
      <p:sp>
        <p:nvSpPr>
          <p:cNvPr id="60419" name="Notes Placeholder 2"/>
          <p:cNvSpPr>
            <a:spLocks noGrp="1"/>
          </p:cNvSpPr>
          <p:nvPr>
            <p:ph type="body" idx="1"/>
          </p:nvPr>
        </p:nvSpPr>
        <p:spPr>
          <a:noFill/>
          <a:ln/>
        </p:spPr>
        <p:txBody>
          <a:bodyPr/>
          <a:lstStyle/>
          <a:p>
            <a:r>
              <a:rPr lang="en-US" dirty="0" smtClean="0">
                <a:latin typeface="Arial" charset="0"/>
              </a:rPr>
              <a:t>Max is</a:t>
            </a:r>
            <a:r>
              <a:rPr lang="en-US" baseline="0" dirty="0" smtClean="0">
                <a:latin typeface="Arial" charset="0"/>
              </a:rPr>
              <a:t> just like before.  </a:t>
            </a:r>
            <a:r>
              <a:rPr lang="en-US" baseline="0" dirty="0" err="1" smtClean="0">
                <a:latin typeface="Arial" charset="0"/>
              </a:rPr>
              <a:t>Exp</a:t>
            </a:r>
            <a:r>
              <a:rPr lang="en-US" baseline="0" dirty="0" smtClean="0">
                <a:latin typeface="Arial" charset="0"/>
              </a:rPr>
              <a:t> is the expectation of what will happen next.</a:t>
            </a:r>
          </a:p>
          <a:p>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76</a:t>
            </a:fld>
            <a:endParaRPr lang="en-US" smtClean="0">
              <a:latin typeface="Arial" charset="0"/>
            </a:endParaRPr>
          </a:p>
        </p:txBody>
      </p:sp>
    </p:spTree>
    <p:extLst>
      <p:ext uri="{BB962C8B-B14F-4D97-AF65-F5344CB8AC3E}">
        <p14:creationId xmlns:p14="http://schemas.microsoft.com/office/powerpoint/2010/main" val="1242113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 imagine that all children are equally likely.</a:t>
            </a:r>
          </a:p>
          <a:p>
            <a:r>
              <a:rPr lang="en-US" dirty="0" smtClean="0"/>
              <a:t>8 </a:t>
            </a:r>
            <a:r>
              <a:rPr lang="mr-IN" dirty="0" smtClean="0"/>
              <a:t>…</a:t>
            </a:r>
            <a:r>
              <a:rPr lang="en-US" dirty="0" smtClean="0"/>
              <a:t> 4 </a:t>
            </a:r>
            <a:r>
              <a:rPr lang="mr-IN" dirty="0" smtClean="0"/>
              <a:t>…</a:t>
            </a:r>
            <a:r>
              <a:rPr lang="en-US" dirty="0" smtClean="0"/>
              <a:t>. 7</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78</a:t>
            </a:fld>
            <a:endParaRPr lang="en-US"/>
          </a:p>
        </p:txBody>
      </p:sp>
    </p:spTree>
    <p:extLst>
      <p:ext uri="{BB962C8B-B14F-4D97-AF65-F5344CB8AC3E}">
        <p14:creationId xmlns:p14="http://schemas.microsoft.com/office/powerpoint/2010/main" val="570262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a:t>
            </a:r>
            <a:r>
              <a:rPr lang="en-US" baseline="0" dirty="0" smtClean="0"/>
              <a:t> Minimax we were done, since 2 would always be less than 3.</a:t>
            </a:r>
          </a:p>
          <a:p>
            <a:r>
              <a:rPr lang="en-US" baseline="0" dirty="0" smtClean="0"/>
              <a:t>Here the average of 3, 12 and 9 = 8.</a:t>
            </a:r>
          </a:p>
          <a:p>
            <a:r>
              <a:rPr lang="en-US" baseline="0" dirty="0" smtClean="0"/>
              <a:t>Can the average be less than 2 on the middle node?  YES!!!  Much harder to prune.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79</a:t>
            </a:fld>
            <a:endParaRPr lang="en-US"/>
          </a:p>
        </p:txBody>
      </p:sp>
    </p:spTree>
    <p:extLst>
      <p:ext uri="{BB962C8B-B14F-4D97-AF65-F5344CB8AC3E}">
        <p14:creationId xmlns:p14="http://schemas.microsoft.com/office/powerpoint/2010/main" val="113814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9</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990600" y="768350"/>
            <a:ext cx="5118100" cy="3838575"/>
          </a:xfrm>
          <a:ln/>
        </p:spPr>
      </p:sp>
      <p:sp>
        <p:nvSpPr>
          <p:cNvPr id="39939" name="Notes Placeholder 2"/>
          <p:cNvSpPr>
            <a:spLocks noGrp="1"/>
          </p:cNvSpPr>
          <p:nvPr>
            <p:ph type="body" idx="1"/>
          </p:nvPr>
        </p:nvSpPr>
        <p:spPr>
          <a:noFill/>
          <a:ln/>
        </p:spPr>
        <p:txBody>
          <a:bodyPr/>
          <a:lstStyle/>
          <a:p>
            <a:r>
              <a:rPr lang="en-US" dirty="0" smtClean="0">
                <a:latin typeface="Arial" charset="0"/>
              </a:rPr>
              <a:t>Let’s image they are actually random ghosts.  2 layers</a:t>
            </a:r>
            <a:r>
              <a:rPr lang="en-US" baseline="0" dirty="0" smtClean="0">
                <a:latin typeface="Arial" charset="0"/>
              </a:rPr>
              <a:t> of random ghost actions.</a:t>
            </a:r>
          </a:p>
          <a:p>
            <a:r>
              <a:rPr lang="en-US" baseline="0" dirty="0" smtClean="0">
                <a:latin typeface="Arial" charset="0"/>
              </a:rPr>
              <a:t>At the actual end of the game, we have the score.  But we can’t do that so we have to cut the process off.</a:t>
            </a:r>
          </a:p>
          <a:p>
            <a:r>
              <a:rPr lang="en-US" baseline="0" dirty="0" smtClean="0">
                <a:latin typeface="Arial" charset="0"/>
              </a:rPr>
              <a:t>So we need some way of evaluating the </a:t>
            </a:r>
            <a:endParaRPr lang="en-US" dirty="0" smtClean="0">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80</a:t>
            </a:fld>
            <a:endParaRPr lang="en-US" smtClean="0">
              <a:latin typeface="Arial" charset="0"/>
            </a:endParaRPr>
          </a:p>
        </p:txBody>
      </p:sp>
    </p:spTree>
    <p:extLst>
      <p:ext uri="{BB962C8B-B14F-4D97-AF65-F5344CB8AC3E}">
        <p14:creationId xmlns:p14="http://schemas.microsoft.com/office/powerpoint/2010/main" val="20789249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In general, we will be computing</a:t>
            </a:r>
            <a:r>
              <a:rPr lang="en-US" baseline="0" dirty="0" smtClean="0"/>
              <a:t> probabilities.  As we get more evidence the probabilities will change.  We will look at Probabilistic Inference later in this course.</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82</a:t>
            </a:fld>
            <a:endParaRPr lang="en-US"/>
          </a:p>
        </p:txBody>
      </p:sp>
    </p:spTree>
    <p:extLst>
      <p:ext uri="{BB962C8B-B14F-4D97-AF65-F5344CB8AC3E}">
        <p14:creationId xmlns:p14="http://schemas.microsoft.com/office/powerpoint/2010/main" val="824322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990600" y="768350"/>
            <a:ext cx="5118100" cy="3838575"/>
          </a:xfrm>
          <a:ln/>
        </p:spPr>
      </p:sp>
      <p:sp>
        <p:nvSpPr>
          <p:cNvPr id="40963" name="Notes Placeholder 2"/>
          <p:cNvSpPr>
            <a:spLocks noGrp="1"/>
          </p:cNvSpPr>
          <p:nvPr>
            <p:ph type="body" idx="1"/>
          </p:nvPr>
        </p:nvSpPr>
        <p:spPr>
          <a:noFill/>
          <a:ln/>
        </p:spPr>
        <p:txBody>
          <a:bodyPr/>
          <a:lstStyle/>
          <a:p>
            <a:endParaRPr lang="en-US" smtClean="0">
              <a:latin typeface="Arial" charset="0"/>
            </a:endParaRPr>
          </a:p>
        </p:txBody>
      </p:sp>
      <p:sp>
        <p:nvSpPr>
          <p:cNvPr id="40964" name="Slide Number Placeholder 3"/>
          <p:cNvSpPr>
            <a:spLocks noGrp="1"/>
          </p:cNvSpPr>
          <p:nvPr>
            <p:ph type="sldNum" sz="quarter" idx="5"/>
          </p:nvPr>
        </p:nvSpPr>
        <p:spPr>
          <a:noFill/>
        </p:spPr>
        <p:txBody>
          <a:bodyPr/>
          <a:lstStyle/>
          <a:p>
            <a:fld id="{736832FB-2179-4C80-8AB1-E690711A109F}" type="slidenum">
              <a:rPr lang="en-US" smtClean="0">
                <a:latin typeface="Arial" charset="0"/>
              </a:rPr>
              <a:pPr/>
              <a:t>83</a:t>
            </a:fld>
            <a:endParaRPr lang="en-US" smtClean="0">
              <a:latin typeface="Arial" charset="0"/>
            </a:endParaRPr>
          </a:p>
        </p:txBody>
      </p:sp>
    </p:spTree>
    <p:extLst>
      <p:ext uri="{BB962C8B-B14F-4D97-AF65-F5344CB8AC3E}">
        <p14:creationId xmlns:p14="http://schemas.microsoft.com/office/powerpoint/2010/main" val="689178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Where</a:t>
            </a:r>
            <a:r>
              <a:rPr lang="en-US" baseline="0" dirty="0" smtClean="0"/>
              <a:t> do the probabilities come from?  For today, they come from the probability fairy. They are given by the problem definition.  Later we will look at how to compute them.</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84</a:t>
            </a:fld>
            <a:endParaRPr lang="en-US"/>
          </a:p>
        </p:txBody>
      </p:sp>
    </p:spTree>
    <p:extLst>
      <p:ext uri="{BB962C8B-B14F-4D97-AF65-F5344CB8AC3E}">
        <p14:creationId xmlns:p14="http://schemas.microsoft.com/office/powerpoint/2010/main" val="249593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mr-IN" dirty="0" smtClean="0"/>
              <a:t>…</a:t>
            </a:r>
            <a:r>
              <a:rPr lang="en-US" dirty="0" smtClean="0"/>
              <a:t>Except, what if your opponent simulates you?  You can get into this crazy recursive trees. If you go too far down the computation then</a:t>
            </a:r>
          </a:p>
          <a:p>
            <a:r>
              <a:rPr lang="en-US" dirty="0" smtClean="0"/>
              <a:t>That</a:t>
            </a:r>
            <a:r>
              <a:rPr lang="en-US" baseline="0" dirty="0" smtClean="0"/>
              <a:t> only really works out for minimax.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86</a:t>
            </a:fld>
            <a:endParaRPr lang="en-US"/>
          </a:p>
        </p:txBody>
      </p:sp>
    </p:spTree>
    <p:extLst>
      <p:ext uri="{BB962C8B-B14F-4D97-AF65-F5344CB8AC3E}">
        <p14:creationId xmlns:p14="http://schemas.microsoft.com/office/powerpoint/2010/main" val="860152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87</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990600" y="768350"/>
            <a:ext cx="5118100"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smtClean="0">
              <a:latin typeface="Arial" charset="0"/>
            </a:endParaRPr>
          </a:p>
        </p:txBody>
      </p:sp>
    </p:spTree>
    <p:extLst>
      <p:ext uri="{BB962C8B-B14F-4D97-AF65-F5344CB8AC3E}">
        <p14:creationId xmlns:p14="http://schemas.microsoft.com/office/powerpoint/2010/main" val="760709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88</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990600" y="768350"/>
            <a:ext cx="5118100"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dirty="0" smtClean="0">
                <a:latin typeface="Arial" charset="0"/>
              </a:rPr>
              <a:t>I move, you move.</a:t>
            </a:r>
            <a:r>
              <a:rPr lang="en-US" baseline="0" dirty="0" smtClean="0">
                <a:latin typeface="Arial" charset="0"/>
              </a:rPr>
              <a:t>  Each tie, we roll some dice.  This is an </a:t>
            </a:r>
            <a:r>
              <a:rPr lang="en-US" b="1" baseline="0" dirty="0" err="1" smtClean="0">
                <a:latin typeface="Arial" charset="0"/>
              </a:rPr>
              <a:t>expectimenimax</a:t>
            </a:r>
            <a:r>
              <a:rPr lang="en-US" baseline="0" dirty="0" smtClean="0">
                <a:latin typeface="Arial" charset="0"/>
              </a:rPr>
              <a:t> tree. </a:t>
            </a:r>
            <a:endParaRPr lang="en-US" dirty="0" smtClean="0">
              <a:latin typeface="Arial" charset="0"/>
            </a:endParaRPr>
          </a:p>
          <a:p>
            <a:r>
              <a:rPr lang="en-US" dirty="0" smtClean="0">
                <a:latin typeface="Arial" charset="0"/>
              </a:rPr>
              <a:t>If it’s terminal or we reached our depth limit, return utility.</a:t>
            </a:r>
          </a:p>
          <a:p>
            <a:endParaRPr lang="en-US" dirty="0" smtClean="0">
              <a:latin typeface="Arial" charset="0"/>
            </a:endParaRPr>
          </a:p>
        </p:txBody>
      </p:sp>
    </p:spTree>
    <p:extLst>
      <p:ext uri="{BB962C8B-B14F-4D97-AF65-F5344CB8AC3E}">
        <p14:creationId xmlns:p14="http://schemas.microsoft.com/office/powerpoint/2010/main" val="580616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Everything in minimax</a:t>
            </a:r>
            <a:r>
              <a:rPr lang="en-US" baseline="0" dirty="0" smtClean="0"/>
              <a:t> and </a:t>
            </a:r>
            <a:r>
              <a:rPr lang="en-US" baseline="0" dirty="0" err="1" smtClean="0"/>
              <a:t>expectimax</a:t>
            </a:r>
            <a:r>
              <a:rPr lang="en-US" baseline="0" dirty="0" smtClean="0"/>
              <a:t> has referenced the notion of </a:t>
            </a:r>
            <a:r>
              <a:rPr lang="en-US" baseline="0" dirty="0" err="1" smtClean="0"/>
              <a:t>Utilties</a:t>
            </a:r>
            <a:r>
              <a:rPr lang="en-US" baseline="0" dirty="0" smtClean="0"/>
              <a:t>.  The idea that there are values that you can go around either maximizing or minimizing or taking the average of.  </a:t>
            </a:r>
          </a:p>
          <a:p>
            <a:r>
              <a:rPr lang="en-US" baseline="0" dirty="0" smtClean="0"/>
              <a:t>What are these numbers?  Where do they come from?  How do we even know that they exist?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89</a:t>
            </a:fld>
            <a:endParaRPr lang="en-US"/>
          </a:p>
        </p:txBody>
      </p:sp>
    </p:spTree>
    <p:extLst>
      <p:ext uri="{BB962C8B-B14F-4D97-AF65-F5344CB8AC3E}">
        <p14:creationId xmlns:p14="http://schemas.microsoft.com/office/powerpoint/2010/main" val="841155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If we have utilities,</a:t>
            </a:r>
            <a:r>
              <a:rPr lang="en-US" baseline="0" dirty="0" smtClean="0"/>
              <a:t> why should we ever average them?</a:t>
            </a:r>
          </a:p>
          <a:p>
            <a:r>
              <a:rPr lang="en-US" baseline="0" dirty="0" smtClean="0"/>
              <a:t>The answer is vampire bunnies.  Worst case reasoning only works if your model is able to assign very low probabilities to very bad events.  You need probabilistic reasoning and averages.  </a:t>
            </a:r>
          </a:p>
          <a:p>
            <a:r>
              <a:rPr lang="en-US" baseline="0" dirty="0" smtClean="0"/>
              <a:t>This is going to lead us down the path of probabilistic reasoning. </a:t>
            </a:r>
          </a:p>
          <a:p>
            <a:endParaRPr lang="en-US" dirty="0" smtClean="0"/>
          </a:p>
          <a:p>
            <a:r>
              <a:rPr lang="en-US" dirty="0" smtClean="0"/>
              <a:t>Are humans</a:t>
            </a:r>
            <a:r>
              <a:rPr lang="en-US" baseline="0" dirty="0" smtClean="0"/>
              <a:t> so complex that they can’t be boiled down to these probabilities?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90</a:t>
            </a:fld>
            <a:endParaRPr lang="en-US"/>
          </a:p>
        </p:txBody>
      </p:sp>
    </p:spTree>
    <p:extLst>
      <p:ext uri="{BB962C8B-B14F-4D97-AF65-F5344CB8AC3E}">
        <p14:creationId xmlns:p14="http://schemas.microsoft.com/office/powerpoint/2010/main" val="2056823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Minimax is really about the</a:t>
            </a:r>
            <a:r>
              <a:rPr lang="en-US" baseline="0" dirty="0" smtClean="0"/>
              <a:t> ordering of the states.  </a:t>
            </a:r>
          </a:p>
          <a:p>
            <a:r>
              <a:rPr lang="en-US" baseline="0" dirty="0" smtClean="0"/>
              <a:t>IN </a:t>
            </a:r>
            <a:r>
              <a:rPr lang="en-US" baseline="0" dirty="0" err="1" smtClean="0"/>
              <a:t>expectiax</a:t>
            </a:r>
            <a:r>
              <a:rPr lang="en-US" baseline="0" dirty="0" smtClean="0"/>
              <a:t>, the right tree would give me average of 20 and 25, so I would take the right branch.  What about in the right tree?  That would give me 800 and 650, so I would take the left branch.</a:t>
            </a:r>
          </a:p>
          <a:p>
            <a:r>
              <a:rPr lang="en-US" baseline="0" dirty="0" smtClean="0"/>
              <a:t>The magnitudes are very important here. </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91</a:t>
            </a:fld>
            <a:endParaRPr lang="en-US"/>
          </a:p>
        </p:txBody>
      </p:sp>
    </p:spTree>
    <p:extLst>
      <p:ext uri="{BB962C8B-B14F-4D97-AF65-F5344CB8AC3E}">
        <p14:creationId xmlns:p14="http://schemas.microsoft.com/office/powerpoint/2010/main" val="228867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10</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990600" y="768350"/>
            <a:ext cx="5118100" cy="3838575"/>
          </a:xfrm>
          <a:ln/>
        </p:spPr>
      </p:sp>
      <p:sp>
        <p:nvSpPr>
          <p:cNvPr id="45059" name="Notes Placeholder 2"/>
          <p:cNvSpPr>
            <a:spLocks noGrp="1"/>
          </p:cNvSpPr>
          <p:nvPr>
            <p:ph type="body" idx="1"/>
          </p:nvPr>
        </p:nvSpPr>
        <p:spPr>
          <a:noFill/>
          <a:ln/>
        </p:spPr>
        <p:txBody>
          <a:bodyPr/>
          <a:lstStyle/>
          <a:p>
            <a:r>
              <a:rPr lang="en-US" dirty="0" smtClean="0">
                <a:latin typeface="Arial" charset="0"/>
              </a:rPr>
              <a:t>The robot has to</a:t>
            </a:r>
            <a:r>
              <a:rPr lang="en-US" baseline="0" dirty="0" smtClean="0">
                <a:latin typeface="Arial" charset="0"/>
              </a:rPr>
              <a:t> choose not only between utilities, but also uncertain outcomes. </a:t>
            </a:r>
            <a:endParaRPr lang="en-US" dirty="0" smtClean="0">
              <a:latin typeface="Arial" charset="0"/>
            </a:endParaRPr>
          </a:p>
        </p:txBody>
      </p:sp>
      <p:sp>
        <p:nvSpPr>
          <p:cNvPr id="45060" name="Slide Number Placeholder 3"/>
          <p:cNvSpPr>
            <a:spLocks noGrp="1"/>
          </p:cNvSpPr>
          <p:nvPr>
            <p:ph type="sldNum" sz="quarter" idx="5"/>
          </p:nvPr>
        </p:nvSpPr>
        <p:spPr>
          <a:noFill/>
        </p:spPr>
        <p:txBody>
          <a:bodyPr/>
          <a:lstStyle/>
          <a:p>
            <a:fld id="{904F12C2-6B70-47BE-8D0C-A492A0D8319E}" type="slidenum">
              <a:rPr lang="en-US" smtClean="0">
                <a:latin typeface="Arial" charset="0"/>
              </a:rPr>
              <a:pPr/>
              <a:t>93</a:t>
            </a:fld>
            <a:endParaRPr lang="en-US" smtClean="0">
              <a:latin typeface="Arial" charset="0"/>
            </a:endParaRPr>
          </a:p>
        </p:txBody>
      </p:sp>
    </p:spTree>
    <p:extLst>
      <p:ext uri="{BB962C8B-B14F-4D97-AF65-F5344CB8AC3E}">
        <p14:creationId xmlns:p14="http://schemas.microsoft.com/office/powerpoint/2010/main" val="16916832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 prize</a:t>
            </a:r>
            <a:r>
              <a:rPr lang="en-US" baseline="0" dirty="0" smtClean="0"/>
              <a:t> is a given outcome. </a:t>
            </a:r>
          </a:p>
          <a:p>
            <a:r>
              <a:rPr lang="en-US" baseline="0" dirty="0" smtClean="0"/>
              <a:t>Lotteries are mixtures with probabilities attached.</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94</a:t>
            </a:fld>
            <a:endParaRPr lang="en-US"/>
          </a:p>
        </p:txBody>
      </p:sp>
    </p:spTree>
    <p:extLst>
      <p:ext uri="{BB962C8B-B14F-4D97-AF65-F5344CB8AC3E}">
        <p14:creationId xmlns:p14="http://schemas.microsoft.com/office/powerpoint/2010/main" val="1261832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there good preferences and bad preferences?  What do we</a:t>
            </a:r>
            <a:r>
              <a:rPr lang="en-US" baseline="0" dirty="0" smtClean="0"/>
              <a:t> need in order to decide is an agent is rational?</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95</a:t>
            </a:fld>
            <a:endParaRPr lang="en-US"/>
          </a:p>
        </p:txBody>
      </p:sp>
    </p:spTree>
    <p:extLst>
      <p:ext uri="{BB962C8B-B14F-4D97-AF65-F5344CB8AC3E}">
        <p14:creationId xmlns:p14="http://schemas.microsoft.com/office/powerpoint/2010/main" val="1083867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990600" y="768350"/>
            <a:ext cx="5118100" cy="3838575"/>
          </a:xfrm>
          <a:ln/>
        </p:spPr>
      </p:sp>
      <p:sp>
        <p:nvSpPr>
          <p:cNvPr id="46083" name="Notes Placeholder 2"/>
          <p:cNvSpPr>
            <a:spLocks noGrp="1"/>
          </p:cNvSpPr>
          <p:nvPr>
            <p:ph type="body" idx="1"/>
          </p:nvPr>
        </p:nvSpPr>
        <p:spPr>
          <a:noFill/>
          <a:ln/>
        </p:spPr>
        <p:txBody>
          <a:bodyPr/>
          <a:lstStyle/>
          <a:p>
            <a:r>
              <a:rPr lang="en-US" dirty="0" smtClean="0">
                <a:latin typeface="Arial" charset="0"/>
              </a:rPr>
              <a:t>Apple, banana, carrot</a:t>
            </a:r>
          </a:p>
          <a:p>
            <a:r>
              <a:rPr lang="en-US" dirty="0" smtClean="0">
                <a:latin typeface="Arial" charset="0"/>
              </a:rPr>
              <a:t>Some things don’t make sense.</a:t>
            </a:r>
            <a:r>
              <a:rPr lang="en-US" baseline="0" dirty="0" smtClean="0">
                <a:latin typeface="Arial" charset="0"/>
              </a:rPr>
              <a:t> </a:t>
            </a:r>
          </a:p>
          <a:p>
            <a:endParaRPr lang="en-US" baseline="0" dirty="0" smtClean="0">
              <a:latin typeface="Arial" charset="0"/>
            </a:endParaRPr>
          </a:p>
          <a:p>
            <a:r>
              <a:rPr lang="en-US" baseline="0" dirty="0" smtClean="0">
                <a:latin typeface="Arial" charset="0"/>
              </a:rPr>
              <a:t>... This is a defect in behavior. </a:t>
            </a:r>
            <a:endParaRPr lang="en-US" dirty="0" smtClean="0">
              <a:latin typeface="Arial" charset="0"/>
            </a:endParaRPr>
          </a:p>
        </p:txBody>
      </p:sp>
      <p:sp>
        <p:nvSpPr>
          <p:cNvPr id="46084" name="Slide Number Placeholder 3"/>
          <p:cNvSpPr>
            <a:spLocks noGrp="1"/>
          </p:cNvSpPr>
          <p:nvPr>
            <p:ph type="sldNum" sz="quarter" idx="5"/>
          </p:nvPr>
        </p:nvSpPr>
        <p:spPr>
          <a:noFill/>
        </p:spPr>
        <p:txBody>
          <a:bodyPr/>
          <a:lstStyle/>
          <a:p>
            <a:fld id="{814A7C6D-2FF4-4AE8-921F-BA4CD0961139}" type="slidenum">
              <a:rPr lang="en-US" smtClean="0">
                <a:latin typeface="Arial" charset="0"/>
              </a:rPr>
              <a:pPr/>
              <a:t>96</a:t>
            </a:fld>
            <a:endParaRPr lang="en-US" smtClean="0">
              <a:latin typeface="Arial" charset="0"/>
            </a:endParaRPr>
          </a:p>
        </p:txBody>
      </p:sp>
    </p:spTree>
    <p:extLst>
      <p:ext uri="{BB962C8B-B14F-4D97-AF65-F5344CB8AC3E}">
        <p14:creationId xmlns:p14="http://schemas.microsoft.com/office/powerpoint/2010/main" val="6119416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err="1" smtClean="0"/>
              <a:t>Orderability</a:t>
            </a:r>
            <a:r>
              <a:rPr lang="en-US" dirty="0" smtClean="0"/>
              <a:t>.</a:t>
            </a:r>
            <a:r>
              <a:rPr lang="en-US" baseline="0" dirty="0" smtClean="0"/>
              <a:t>  You have to like A better or B better or be indifferent.</a:t>
            </a:r>
          </a:p>
          <a:p>
            <a:r>
              <a:rPr lang="en-US" baseline="0" dirty="0" smtClean="0"/>
              <a:t>Transitivity, we just saw.</a:t>
            </a:r>
          </a:p>
          <a:p>
            <a:r>
              <a:rPr lang="en-US" baseline="0" dirty="0" smtClean="0"/>
              <a:t>Continuity.  More subtle.  If you like A better than C and B is somewhere in the middle.  Then there has to be some lottery between A and C, where you’re indifferent with B.</a:t>
            </a:r>
          </a:p>
          <a:p>
            <a:r>
              <a:rPr lang="en-US" baseline="0" dirty="0" smtClean="0"/>
              <a:t>Substitutability.  If they’re exchangeable on their own then they are exchangeable in a lottery.</a:t>
            </a:r>
          </a:p>
          <a:p>
            <a:r>
              <a:rPr lang="en-US" baseline="0" dirty="0" smtClean="0"/>
              <a:t>Monotonicity.  Also reasonable.  If A is better than B, and you have a lottery between A and B, then you would prefer more A in the mix.  </a:t>
            </a:r>
          </a:p>
          <a:p>
            <a:endParaRPr lang="en-US" baseline="0" dirty="0" smtClean="0"/>
          </a:p>
          <a:p>
            <a:r>
              <a:rPr lang="en-US" baseline="0" dirty="0" smtClean="0"/>
              <a:t>If you accept these actions, then rational preferences that obey these, then all of your behavior is describable by maximizing utilities.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97</a:t>
            </a:fld>
            <a:endParaRPr lang="en-US"/>
          </a:p>
        </p:txBody>
      </p:sp>
    </p:spTree>
    <p:extLst>
      <p:ext uri="{BB962C8B-B14F-4D97-AF65-F5344CB8AC3E}">
        <p14:creationId xmlns:p14="http://schemas.microsoft.com/office/powerpoint/2010/main" val="1913008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Here’s the theorem.</a:t>
            </a:r>
            <a:r>
              <a:rPr lang="en-US" baseline="0" dirty="0" smtClean="0"/>
              <a:t> </a:t>
            </a:r>
          </a:p>
          <a:p>
            <a:endParaRPr lang="en-US" dirty="0" smtClean="0"/>
          </a:p>
          <a:p>
            <a:r>
              <a:rPr lang="en-US" dirty="0" smtClean="0"/>
              <a:t>There exists</a:t>
            </a:r>
            <a:r>
              <a:rPr lang="en-US" baseline="0" dirty="0" smtClean="0"/>
              <a:t> a real valued function U with the following properties. </a:t>
            </a:r>
          </a:p>
          <a:p>
            <a:r>
              <a:rPr lang="en-US" baseline="0" dirty="0" smtClean="0"/>
              <a:t>U captures your ordinal preferences. </a:t>
            </a:r>
          </a:p>
          <a:p>
            <a:r>
              <a:rPr lang="en-US" baseline="0" dirty="0" smtClean="0"/>
              <a:t>Utility of a lottery is the expectation of the elements of the lottery.</a:t>
            </a:r>
          </a:p>
          <a:p>
            <a:r>
              <a:rPr lang="en-US" baseline="0" dirty="0" smtClean="0"/>
              <a:t>This means the utility captures your preference not only between prizes, but between lotteries!</a:t>
            </a:r>
          </a:p>
          <a:p>
            <a:endParaRPr lang="en-US" baseline="0" dirty="0" smtClean="0"/>
          </a:p>
          <a:p>
            <a:r>
              <a:rPr lang="en-US" baseline="0" dirty="0" smtClean="0"/>
              <a:t>It’s amazing!  It means your utilities are preserved under expectation. </a:t>
            </a:r>
          </a:p>
          <a:p>
            <a:endParaRPr lang="en-US" baseline="0" dirty="0" smtClean="0"/>
          </a:p>
          <a:p>
            <a:r>
              <a:rPr lang="en-US" baseline="0" dirty="0" smtClean="0"/>
              <a:t>You want your BEHAVIORS to be consistent to the MEU </a:t>
            </a:r>
            <a:r>
              <a:rPr lang="en-US" baseline="0" dirty="0" err="1" smtClean="0"/>
              <a:t>Princple</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98</a:t>
            </a:fld>
            <a:endParaRPr lang="en-US"/>
          </a:p>
        </p:txBody>
      </p:sp>
    </p:spTree>
    <p:extLst>
      <p:ext uri="{BB962C8B-B14F-4D97-AF65-F5344CB8AC3E}">
        <p14:creationId xmlns:p14="http://schemas.microsoft.com/office/powerpoint/2010/main" val="12665888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You can be represented with utilities! And MEU.</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99</a:t>
            </a:fld>
            <a:endParaRPr lang="en-US"/>
          </a:p>
        </p:txBody>
      </p:sp>
    </p:spTree>
    <p:extLst>
      <p:ext uri="{BB962C8B-B14F-4D97-AF65-F5344CB8AC3E}">
        <p14:creationId xmlns:p14="http://schemas.microsoft.com/office/powerpoint/2010/main" val="12709865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 These are kind of morbid.  Reason about product recalls, where you’re talking about chance of death. </a:t>
            </a:r>
          </a:p>
          <a:p>
            <a:endParaRPr lang="en-US" dirty="0" smtClean="0"/>
          </a:p>
          <a:p>
            <a:r>
              <a:rPr lang="en-US" dirty="0" smtClean="0"/>
              <a:t>How do I actually get the real valued</a:t>
            </a:r>
            <a:r>
              <a:rPr lang="en-US" baseline="0" dirty="0" smtClean="0"/>
              <a:t> numbers that you assign to U?</a:t>
            </a:r>
            <a:endParaRPr lang="en-US" dirty="0" smtClean="0"/>
          </a:p>
          <a:p>
            <a:r>
              <a:rPr lang="en-US" dirty="0" smtClean="0"/>
              <a:t>I need to ask you questions</a:t>
            </a:r>
            <a:r>
              <a:rPr lang="en-US" baseline="0" dirty="0" smtClean="0"/>
              <a:t> about lotteries</a:t>
            </a:r>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100</a:t>
            </a:fld>
            <a:endParaRPr lang="en-US"/>
          </a:p>
        </p:txBody>
      </p:sp>
    </p:spTree>
    <p:extLst>
      <p:ext uri="{BB962C8B-B14F-4D97-AF65-F5344CB8AC3E}">
        <p14:creationId xmlns:p14="http://schemas.microsoft.com/office/powerpoint/2010/main" val="11420526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Elicit preferences.</a:t>
            </a:r>
          </a:p>
          <a:p>
            <a:r>
              <a:rPr lang="en-US" dirty="0" smtClean="0"/>
              <a:t>Slide the value until</a:t>
            </a:r>
            <a:r>
              <a:rPr lang="en-US" baseline="0" dirty="0" smtClean="0"/>
              <a:t> the person becomes indifferent.  That’s the way that I can assign a number to U.</a:t>
            </a:r>
            <a:endParaRPr lang="en-US" dirty="0" smtClean="0"/>
          </a:p>
          <a:p>
            <a:r>
              <a:rPr lang="en-US" dirty="0" smtClean="0"/>
              <a:t>How</a:t>
            </a:r>
            <a:r>
              <a:rPr lang="en-US" baseline="0" dirty="0" smtClean="0"/>
              <a:t> much do you NOT want to pay $30?  No change is better than paying $30, instant death is worse.</a:t>
            </a:r>
          </a:p>
          <a:p>
            <a:r>
              <a:rPr lang="en-US" baseline="0" dirty="0" smtClean="0"/>
              <a:t>Once I find that magical probability that makes you indifferent, then I know U.</a:t>
            </a:r>
          </a:p>
          <a:p>
            <a:r>
              <a:rPr lang="en-US" baseline="0" dirty="0" smtClean="0"/>
              <a:t>If we made it worse, pay $3m be in debt forever.</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101</a:t>
            </a:fld>
            <a:endParaRPr lang="en-US"/>
          </a:p>
        </p:txBody>
      </p:sp>
    </p:spTree>
    <p:extLst>
      <p:ext uri="{BB962C8B-B14F-4D97-AF65-F5344CB8AC3E}">
        <p14:creationId xmlns:p14="http://schemas.microsoft.com/office/powerpoint/2010/main" val="1223852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990600" y="768350"/>
            <a:ext cx="5118100" cy="3838575"/>
          </a:xfrm>
          <a:ln/>
        </p:spPr>
      </p:sp>
      <p:sp>
        <p:nvSpPr>
          <p:cNvPr id="47107" name="Notes Placeholder 2"/>
          <p:cNvSpPr>
            <a:spLocks noGrp="1"/>
          </p:cNvSpPr>
          <p:nvPr>
            <p:ph type="body" idx="1"/>
          </p:nvPr>
        </p:nvSpPr>
        <p:spPr>
          <a:noFill/>
          <a:ln/>
        </p:spPr>
        <p:txBody>
          <a:bodyPr/>
          <a:lstStyle/>
          <a:p>
            <a:r>
              <a:rPr lang="en-US" dirty="0" smtClean="0">
                <a:latin typeface="Arial" charset="0"/>
              </a:rPr>
              <a:t>How about money?  Can we use money as a utility scale?  No!  It’s not a good utility</a:t>
            </a:r>
            <a:r>
              <a:rPr lang="en-US" baseline="0" dirty="0" smtClean="0">
                <a:latin typeface="Arial" charset="0"/>
              </a:rPr>
              <a:t> scale.  We can talk about the utility of money, but it itself isn’t a good utility scale.  Why not?</a:t>
            </a:r>
            <a:endParaRPr lang="en-US" dirty="0" smtClean="0">
              <a:latin typeface="Arial" charset="0"/>
            </a:endParaRPr>
          </a:p>
          <a:p>
            <a:r>
              <a:rPr lang="en-US" dirty="0" smtClean="0">
                <a:latin typeface="Arial" charset="0"/>
              </a:rPr>
              <a:t>Imagine</a:t>
            </a:r>
            <a:r>
              <a:rPr lang="en-US" baseline="0" dirty="0" smtClean="0">
                <a:latin typeface="Arial" charset="0"/>
              </a:rPr>
              <a:t> a lottery where you get X dollars or Y dollars.</a:t>
            </a:r>
          </a:p>
          <a:p>
            <a:r>
              <a:rPr lang="en-US" baseline="0" dirty="0" smtClean="0">
                <a:latin typeface="Arial" charset="0"/>
              </a:rPr>
              <a:t>Obviously, how good this is depends on X, Y and p.</a:t>
            </a:r>
          </a:p>
          <a:p>
            <a:r>
              <a:rPr lang="en-US" baseline="0" dirty="0" smtClean="0">
                <a:latin typeface="Arial" charset="0"/>
              </a:rPr>
              <a:t>Typically a utility of a lottery over money is worth less than its equivalent monetary value.</a:t>
            </a:r>
          </a:p>
          <a:p>
            <a:endParaRPr lang="en-US" baseline="0" dirty="0" smtClean="0">
              <a:latin typeface="Arial" charset="0"/>
            </a:endParaRPr>
          </a:p>
          <a:p>
            <a:r>
              <a:rPr lang="en-US" baseline="0" dirty="0" smtClean="0">
                <a:latin typeface="Arial" charset="0"/>
              </a:rPr>
              <a:t>You’d rather have a smaller amount that is guaranteed.</a:t>
            </a:r>
          </a:p>
          <a:p>
            <a:endParaRPr lang="en-US" baseline="0" dirty="0" smtClean="0">
              <a:latin typeface="Arial" charset="0"/>
            </a:endParaRPr>
          </a:p>
          <a:p>
            <a:r>
              <a:rPr lang="en-US" baseline="0" dirty="0" smtClean="0">
                <a:latin typeface="Arial" charset="0"/>
              </a:rPr>
              <a:t>How many of you would like a million dollars?</a:t>
            </a:r>
          </a:p>
          <a:p>
            <a:r>
              <a:rPr lang="en-US" baseline="0" dirty="0" smtClean="0">
                <a:latin typeface="Arial" charset="0"/>
              </a:rPr>
              <a:t>How many of you would like a billion dollars?  How much more?  1000x more?  Maybe not?</a:t>
            </a:r>
          </a:p>
          <a:p>
            <a:r>
              <a:rPr lang="en-US" baseline="0" dirty="0" smtClean="0">
                <a:latin typeface="Arial" charset="0"/>
              </a:rPr>
              <a:t>Let’s say I gave you a billion.  Now how much do you want a million?  Not much.</a:t>
            </a:r>
          </a:p>
          <a:p>
            <a:r>
              <a:rPr lang="en-US" baseline="0" dirty="0" smtClean="0">
                <a:latin typeface="Arial" charset="0"/>
              </a:rPr>
              <a:t>Diminishing returns. I’m told after your first billion, your second billion has less utility.</a:t>
            </a:r>
          </a:p>
          <a:p>
            <a:r>
              <a:rPr lang="en-US" baseline="0" dirty="0" smtClean="0">
                <a:latin typeface="Arial" charset="0"/>
              </a:rPr>
              <a:t>Same thing in the negative.  Once you’re $1b in debt, whatever, you’re too big.</a:t>
            </a:r>
            <a:endParaRPr lang="en-US" dirty="0" smtClean="0">
              <a:latin typeface="Arial" charset="0"/>
            </a:endParaRPr>
          </a:p>
        </p:txBody>
      </p:sp>
      <p:sp>
        <p:nvSpPr>
          <p:cNvPr id="47108" name="Slide Number Placeholder 3"/>
          <p:cNvSpPr>
            <a:spLocks noGrp="1"/>
          </p:cNvSpPr>
          <p:nvPr>
            <p:ph type="sldNum" sz="quarter" idx="5"/>
          </p:nvPr>
        </p:nvSpPr>
        <p:spPr>
          <a:noFill/>
        </p:spPr>
        <p:txBody>
          <a:bodyPr/>
          <a:lstStyle/>
          <a:p>
            <a:fld id="{39A40384-0448-47C6-BDE1-0574BBB738D1}" type="slidenum">
              <a:rPr lang="en-US" smtClean="0">
                <a:latin typeface="Arial" charset="0"/>
              </a:rPr>
              <a:pPr/>
              <a:t>102</a:t>
            </a:fld>
            <a:endParaRPr lang="en-US" smtClean="0">
              <a:latin typeface="Arial" charset="0"/>
            </a:endParaRPr>
          </a:p>
        </p:txBody>
      </p:sp>
    </p:spTree>
    <p:extLst>
      <p:ext uri="{BB962C8B-B14F-4D97-AF65-F5344CB8AC3E}">
        <p14:creationId xmlns:p14="http://schemas.microsoft.com/office/powerpoint/2010/main" val="8530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11</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Lottery</a:t>
            </a:r>
            <a:r>
              <a:rPr lang="en-US" baseline="0" dirty="0" smtClean="0"/>
              <a:t> example = $1000 computer, 50% chance that you’ll get it stolen, in which case you are left with $0.</a:t>
            </a:r>
          </a:p>
          <a:p>
            <a:endParaRPr lang="en-US" baseline="0" dirty="0" smtClean="0"/>
          </a:p>
          <a:p>
            <a:r>
              <a:rPr lang="en-US" baseline="0" dirty="0" smtClean="0"/>
              <a:t>Certainty equivalent.  That’s how much money you would be willing to trade this lottery for.  Trade uncertainty for certainty. </a:t>
            </a:r>
          </a:p>
          <a:p>
            <a:endParaRPr lang="en-US" dirty="0" smtClean="0"/>
          </a:p>
          <a:p>
            <a:r>
              <a:rPr lang="en-US" baseline="0" dirty="0" smtClean="0"/>
              <a:t>Certainty equivalent.   How much would you trade this lottery for?  How many would trade this for $10?  How about $900?  How about $400?</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Because</a:t>
            </a:r>
            <a:r>
              <a:rPr lang="en-US" baseline="0" dirty="0" smtClean="0"/>
              <a:t> of these preferences there are things like insurance. </a:t>
            </a:r>
          </a:p>
          <a:p>
            <a:r>
              <a:rPr lang="en-US" baseline="0" dirty="0" smtClean="0"/>
              <a:t>Is insurance just a scam?  No, it’s win-win!</a:t>
            </a:r>
          </a:p>
          <a:p>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103</a:t>
            </a:fld>
            <a:endParaRPr lang="en-US"/>
          </a:p>
        </p:txBody>
      </p:sp>
    </p:spTree>
    <p:extLst>
      <p:ext uri="{BB962C8B-B14F-4D97-AF65-F5344CB8AC3E}">
        <p14:creationId xmlns:p14="http://schemas.microsoft.com/office/powerpoint/2010/main" val="18851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768350"/>
            <a:ext cx="5118100" cy="3838575"/>
          </a:xfrm>
        </p:spPr>
      </p:sp>
      <p:sp>
        <p:nvSpPr>
          <p:cNvPr id="3" name="Notes Placeholder 2"/>
          <p:cNvSpPr>
            <a:spLocks noGrp="1"/>
          </p:cNvSpPr>
          <p:nvPr>
            <p:ph type="body" idx="1"/>
          </p:nvPr>
        </p:nvSpPr>
        <p:spPr/>
        <p:txBody>
          <a:bodyPr/>
          <a:lstStyle/>
          <a:p>
            <a:r>
              <a:rPr lang="en-US" dirty="0" smtClean="0"/>
              <a:t>Are humans perfectly rational?  Here’s a classic experiment</a:t>
            </a:r>
          </a:p>
          <a:p>
            <a:r>
              <a:rPr lang="en-US" dirty="0" smtClean="0"/>
              <a:t>B is the clear winner.</a:t>
            </a:r>
          </a:p>
          <a:p>
            <a:r>
              <a:rPr lang="en-US" dirty="0" smtClean="0"/>
              <a:t>C is the winner.</a:t>
            </a:r>
          </a:p>
          <a:p>
            <a:endParaRPr lang="en-US" dirty="0" smtClean="0"/>
          </a:p>
          <a:p>
            <a:r>
              <a:rPr lang="en-US" dirty="0" smtClean="0"/>
              <a:t>Most people prefer C over D.  </a:t>
            </a:r>
          </a:p>
          <a:p>
            <a:r>
              <a:rPr lang="en-US" dirty="0" smtClean="0"/>
              <a:t>Multiply C and D by 4</a:t>
            </a:r>
            <a:r>
              <a:rPr lang="en-US" baseline="0" dirty="0" smtClean="0"/>
              <a:t> and get the </a:t>
            </a:r>
            <a:r>
              <a:rPr lang="en-US" baseline="0" smtClean="0"/>
              <a:t>opposite conclusion 0.2*4 = 0.8, 0.25*4 = 1, so 0.8 U($4k) &gt; 1.0 * U($3k)</a:t>
            </a:r>
            <a:endParaRPr lang="en-US" smtClean="0"/>
          </a:p>
          <a:p>
            <a:endParaRPr lang="en-US" dirty="0" smtClean="0"/>
          </a:p>
          <a:p>
            <a:r>
              <a:rPr lang="en-US" dirty="0" smtClean="0"/>
              <a:t>So what the heck?  You’re making irrational preferences?  Are you irrational or did</a:t>
            </a:r>
            <a:r>
              <a:rPr lang="en-US" baseline="0" dirty="0" smtClean="0"/>
              <a:t> I do something wrong?</a:t>
            </a:r>
          </a:p>
          <a:p>
            <a:r>
              <a:rPr lang="en-US" baseline="0" dirty="0" smtClean="0"/>
              <a:t>There’s a lot going on.</a:t>
            </a:r>
          </a:p>
          <a:p>
            <a:r>
              <a:rPr lang="en-US" baseline="0" dirty="0" smtClean="0"/>
              <a:t>Prize B said 100% chance of 3k.  0 is actually important. </a:t>
            </a:r>
          </a:p>
          <a:p>
            <a:r>
              <a:rPr lang="en-US" baseline="0" dirty="0" smtClean="0"/>
              <a:t>What do you get if you choose A, and you win $0?  You get the  feeling of stupidity. </a:t>
            </a:r>
            <a:endParaRPr lang="en-US" dirty="0" smtClean="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104</a:t>
            </a:fld>
            <a:endParaRPr lang="en-US"/>
          </a:p>
        </p:txBody>
      </p:sp>
    </p:spTree>
    <p:extLst>
      <p:ext uri="{BB962C8B-B14F-4D97-AF65-F5344CB8AC3E}">
        <p14:creationId xmlns:p14="http://schemas.microsoft.com/office/powerpoint/2010/main" val="792549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15</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1291975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wmf"/><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wm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8.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1.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74.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94.xml.rels><?xml version="1.0" encoding="UTF-8" standalone="yes"?>
<Relationships xmlns="http://schemas.openxmlformats.org/package/2006/relationships"><Relationship Id="rId3" Type="http://schemas.openxmlformats.org/officeDocument/2006/relationships/tags" Target="../tags/tag7.xml"/><Relationship Id="rId4" Type="http://schemas.openxmlformats.org/officeDocument/2006/relationships/slideLayout" Target="../slideLayouts/slideLayout2.xml"/><Relationship Id="rId5" Type="http://schemas.openxmlformats.org/officeDocument/2006/relationships/notesSlide" Target="../notesSlides/notesSlide61.xml"/><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 Type="http://schemas.openxmlformats.org/officeDocument/2006/relationships/tags" Target="../tags/tag5.xml"/><Relationship Id="rId2" Type="http://schemas.openxmlformats.org/officeDocument/2006/relationships/tags" Target="../tags/tag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54.png"/><Relationship Id="rId5" Type="http://schemas.openxmlformats.org/officeDocument/2006/relationships/oleObject" Target="../embeddings/oleObject2.bin"/><Relationship Id="rId6" Type="http://schemas.openxmlformats.org/officeDocument/2006/relationships/image" Target="../media/image5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10</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61095" y="2151910"/>
            <a:ext cx="2711617" cy="2577195"/>
          </a:xfrm>
          <a:prstGeom prst="rect">
            <a:avLst/>
          </a:prstGeom>
          <a:noFill/>
          <a:extLst>
            <a:ext uri="{909E8E84-426E-40dd-AFC4-6F175D3DCCD1}">
              <a14:hiddenFill xmlns=""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smtClean="0"/>
              <a:t>Utility Scales</a:t>
            </a:r>
          </a:p>
        </p:txBody>
      </p:sp>
      <p:sp>
        <p:nvSpPr>
          <p:cNvPr id="1160195" name="Rectangle 3"/>
          <p:cNvSpPr>
            <a:spLocks noGrp="1" noChangeArrowheads="1"/>
          </p:cNvSpPr>
          <p:nvPr>
            <p:ph idx="1"/>
          </p:nvPr>
        </p:nvSpPr>
        <p:spPr>
          <a:xfrm>
            <a:off x="304800" y="1905001"/>
            <a:ext cx="5924550" cy="3546873"/>
          </a:xfrm>
        </p:spPr>
        <p:txBody>
          <a:bodyPr/>
          <a:lstStyle/>
          <a:p>
            <a:pPr>
              <a:lnSpc>
                <a:spcPct val="80000"/>
              </a:lnSpc>
            </a:pPr>
            <a:r>
              <a:rPr lang="en-US" sz="1800" dirty="0">
                <a:solidFill>
                  <a:srgbClr val="CC0000"/>
                </a:solidFill>
              </a:rPr>
              <a:t>Normalized utilities</a:t>
            </a:r>
            <a:r>
              <a:rPr lang="en-US" sz="1800" dirty="0"/>
              <a:t>: u</a:t>
            </a:r>
            <a:r>
              <a:rPr lang="en-US" sz="1800" baseline="-25000" dirty="0"/>
              <a:t>+</a:t>
            </a:r>
            <a:r>
              <a:rPr lang="en-US" sz="1800" dirty="0"/>
              <a:t> = 1.0, u</a:t>
            </a:r>
            <a:r>
              <a:rPr lang="en-US" sz="1800" baseline="-25000" dirty="0"/>
              <a:t>-</a:t>
            </a:r>
            <a:r>
              <a:rPr lang="en-US" sz="1800" dirty="0"/>
              <a:t> = 0.0</a:t>
            </a:r>
          </a:p>
          <a:p>
            <a:pPr>
              <a:lnSpc>
                <a:spcPct val="80000"/>
              </a:lnSpc>
            </a:pPr>
            <a:endParaRPr lang="en-US" sz="1200" dirty="0"/>
          </a:p>
          <a:p>
            <a:pPr>
              <a:lnSpc>
                <a:spcPct val="80000"/>
              </a:lnSpc>
            </a:pPr>
            <a:r>
              <a:rPr lang="en-US" sz="1800" dirty="0" err="1">
                <a:solidFill>
                  <a:srgbClr val="CC0000"/>
                </a:solidFill>
              </a:rPr>
              <a:t>Micromorts</a:t>
            </a:r>
            <a:r>
              <a:rPr lang="en-US" sz="1800" dirty="0"/>
              <a:t>: one-millionth chance of death, useful for paying to reduce product risks, etc.</a:t>
            </a:r>
          </a:p>
          <a:p>
            <a:pPr>
              <a:lnSpc>
                <a:spcPct val="80000"/>
              </a:lnSpc>
            </a:pPr>
            <a:endParaRPr lang="en-US" sz="1200" dirty="0"/>
          </a:p>
          <a:p>
            <a:pPr>
              <a:lnSpc>
                <a:spcPct val="80000"/>
              </a:lnSpc>
            </a:pPr>
            <a:r>
              <a:rPr lang="en-US" sz="1800" dirty="0">
                <a:solidFill>
                  <a:srgbClr val="CC0000"/>
                </a:solidFill>
              </a:rPr>
              <a:t>QALYs</a:t>
            </a:r>
            <a:r>
              <a:rPr lang="en-US" sz="1800" dirty="0"/>
              <a:t>: quality-adjusted life years, useful for medical decisions involving substantial risk</a:t>
            </a:r>
          </a:p>
          <a:p>
            <a:pPr>
              <a:lnSpc>
                <a:spcPct val="80000"/>
              </a:lnSpc>
            </a:pPr>
            <a:endParaRPr lang="en-US" sz="1200" dirty="0"/>
          </a:p>
          <a:p>
            <a:pPr>
              <a:lnSpc>
                <a:spcPct val="80000"/>
              </a:lnSpc>
            </a:pPr>
            <a:r>
              <a:rPr lang="en-US" sz="1800" dirty="0"/>
              <a:t>Note: behavior is invariant under positive linear transformation</a:t>
            </a:r>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endParaRPr lang="en-US" sz="1350" dirty="0"/>
          </a:p>
          <a:p>
            <a:pPr>
              <a:lnSpc>
                <a:spcPct val="80000"/>
              </a:lnSpc>
            </a:pPr>
            <a:r>
              <a:rPr lang="en-US" sz="1800" dirty="0"/>
              <a:t>With deterministic prizes only (no lottery choices), only </a:t>
            </a:r>
            <a:r>
              <a:rPr lang="en-US" sz="1800" dirty="0">
                <a:solidFill>
                  <a:srgbClr val="CC0000"/>
                </a:solidFill>
              </a:rPr>
              <a:t>ordinal utility</a:t>
            </a:r>
            <a:r>
              <a:rPr lang="en-US" sz="1800" dirty="0"/>
              <a:t> can be determined, i.e., total order on prizes</a:t>
            </a:r>
          </a:p>
        </p:txBody>
      </p:sp>
      <p:pic>
        <p:nvPicPr>
          <p:cNvPr id="1160196" name="Picture 4" descr="txp_fig"/>
          <p:cNvPicPr>
            <a:picLocks noChangeAspect="1" noChangeArrowheads="1"/>
          </p:cNvPicPr>
          <p:nvPr>
            <p:custDataLst>
              <p:tags r:id="rId1"/>
            </p:custDataLst>
          </p:nvPr>
        </p:nvPicPr>
        <p:blipFill>
          <a:blip r:embed="rId5" cstate="print"/>
          <a:srcRect/>
          <a:stretch>
            <a:fillRect/>
          </a:stretch>
        </p:blipFill>
        <p:spPr bwMode="auto">
          <a:xfrm>
            <a:off x="971550" y="4400550"/>
            <a:ext cx="4344591" cy="280988"/>
          </a:xfrm>
          <a:prstGeom prst="rect">
            <a:avLst/>
          </a:prstGeom>
          <a:noFill/>
          <a:ln w="9525">
            <a:noFill/>
            <a:miter lim="800000"/>
            <a:headEnd/>
            <a:tailEnd/>
          </a:ln>
        </p:spPr>
      </p:pic>
    </p:spTree>
    <p:extLst>
      <p:ext uri="{BB962C8B-B14F-4D97-AF65-F5344CB8AC3E}">
        <p14:creationId xmlns:p14="http://schemas.microsoft.com/office/powerpoint/2010/main" val="1571294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0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019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019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60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0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71" name="Rectangle 3"/>
          <p:cNvSpPr>
            <a:spLocks noGrp="1" noChangeArrowheads="1"/>
          </p:cNvSpPr>
          <p:nvPr>
            <p:ph idx="1"/>
          </p:nvPr>
        </p:nvSpPr>
        <p:spPr>
          <a:xfrm>
            <a:off x="285750" y="1828800"/>
            <a:ext cx="8534400" cy="3546873"/>
          </a:xfrm>
        </p:spPr>
        <p:txBody>
          <a:bodyPr/>
          <a:lstStyle/>
          <a:p>
            <a:r>
              <a:rPr lang="en-US" sz="1800" dirty="0"/>
              <a:t>Utilities map states to real numbers. Which numbers?</a:t>
            </a:r>
          </a:p>
          <a:p>
            <a:r>
              <a:rPr lang="en-US" sz="1800" dirty="0"/>
              <a:t>Standard approach to assessment (elicitation) of human utilities:</a:t>
            </a:r>
          </a:p>
          <a:p>
            <a:pPr lvl="1"/>
            <a:r>
              <a:rPr lang="en-US" sz="1650" dirty="0"/>
              <a:t>Compare a prize A to a </a:t>
            </a:r>
            <a:r>
              <a:rPr lang="en-US" sz="1650" dirty="0">
                <a:solidFill>
                  <a:srgbClr val="CC0000"/>
                </a:solidFill>
              </a:rPr>
              <a:t>standard lottery</a:t>
            </a:r>
            <a:r>
              <a:rPr lang="en-US" sz="1650" dirty="0"/>
              <a:t> </a:t>
            </a:r>
            <a:r>
              <a:rPr lang="en-US" sz="1650" dirty="0" err="1"/>
              <a:t>L</a:t>
            </a:r>
            <a:r>
              <a:rPr lang="en-US" sz="1650" baseline="-25000" dirty="0" err="1"/>
              <a:t>p</a:t>
            </a:r>
            <a:r>
              <a:rPr lang="en-US" sz="1650" dirty="0"/>
              <a:t> between</a:t>
            </a:r>
          </a:p>
          <a:p>
            <a:pPr lvl="2"/>
            <a:r>
              <a:rPr lang="en-US" sz="1500" dirty="0"/>
              <a:t>“best possible prize” u</a:t>
            </a:r>
            <a:r>
              <a:rPr lang="en-US" sz="1500" baseline="-25000" dirty="0"/>
              <a:t>+</a:t>
            </a:r>
            <a:r>
              <a:rPr lang="en-US" sz="1500" dirty="0"/>
              <a:t> with probability p</a:t>
            </a:r>
          </a:p>
          <a:p>
            <a:pPr lvl="2"/>
            <a:r>
              <a:rPr lang="en-US" sz="1500" dirty="0"/>
              <a:t>“worst possible catastrophe” u</a:t>
            </a:r>
            <a:r>
              <a:rPr lang="en-US" sz="1500" baseline="-25000" dirty="0"/>
              <a:t>-</a:t>
            </a:r>
            <a:r>
              <a:rPr lang="en-US" sz="1500" dirty="0"/>
              <a:t> with probability 1-p</a:t>
            </a:r>
          </a:p>
          <a:p>
            <a:pPr lvl="1"/>
            <a:r>
              <a:rPr lang="en-US" sz="1650" dirty="0"/>
              <a:t>Adjust lottery probability p until indifference: A ~ </a:t>
            </a:r>
            <a:r>
              <a:rPr lang="en-US" sz="1650" dirty="0" err="1"/>
              <a:t>L</a:t>
            </a:r>
            <a:r>
              <a:rPr lang="en-US" sz="1650" baseline="-25000" dirty="0" err="1"/>
              <a:t>p</a:t>
            </a:r>
            <a:endParaRPr lang="en-US" sz="1650" baseline="-25000" dirty="0"/>
          </a:p>
          <a:p>
            <a:pPr lvl="1"/>
            <a:r>
              <a:rPr lang="en-US" sz="1650" dirty="0"/>
              <a:t>Resulting p is a utility in [0,1]</a:t>
            </a:r>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07735" y="2891790"/>
            <a:ext cx="636557" cy="605002"/>
          </a:xfrm>
          <a:prstGeom prst="rect">
            <a:avLst/>
          </a:prstGeom>
          <a:noFill/>
          <a:extLst>
            <a:ext uri="{909E8E84-426E-40dd-AFC4-6F175D3DCCD1}">
              <a14:hiddenFill xmlns="" xmlns:a14="http://schemas.microsoft.com/office/drawing/2010/main">
                <a:solidFill>
                  <a:srgbClr val="FFFFFF"/>
                </a:solidFill>
              </a14:hiddenFill>
            </a:ext>
          </a:extLst>
        </p:spPr>
      </p:pic>
      <p:pic>
        <p:nvPicPr>
          <p:cNvPr id="266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824637" y="1904215"/>
            <a:ext cx="2103864" cy="1728096"/>
          </a:xfrm>
          <a:prstGeom prst="rect">
            <a:avLst/>
          </a:prstGeom>
          <a:noFill/>
          <a:extLst>
            <a:ext uri="{909E8E84-426E-40dd-AFC4-6F175D3DCCD1}">
              <a14:hiddenFill xmlns="" xmlns:a14="http://schemas.microsoft.com/office/drawing/2010/main">
                <a:solidFill>
                  <a:srgbClr val="FFFFFF"/>
                </a:solidFill>
              </a14:hiddenFill>
            </a:ext>
          </a:extLst>
        </p:spPr>
      </p:pic>
      <p:sp>
        <p:nvSpPr>
          <p:cNvPr id="26626" name="Rectangle 2"/>
          <p:cNvSpPr>
            <a:spLocks noGrp="1" noChangeArrowheads="1"/>
          </p:cNvSpPr>
          <p:nvPr>
            <p:ph type="title"/>
          </p:nvPr>
        </p:nvSpPr>
        <p:spPr/>
        <p:txBody>
          <a:bodyPr/>
          <a:lstStyle/>
          <a:p>
            <a:r>
              <a:rPr lang="en-US" smtClean="0"/>
              <a:t>Human Utilities</a:t>
            </a:r>
          </a:p>
        </p:txBody>
      </p:sp>
      <p:pic>
        <p:nvPicPr>
          <p:cNvPr id="11" name="Picture 4"/>
          <p:cNvPicPr>
            <a:picLocks noChangeAspect="1" noChangeArrowheads="1"/>
          </p:cNvPicPr>
          <p:nvPr/>
        </p:nvPicPr>
        <p:blipFill>
          <a:blip r:embed="rId5" cstate="print"/>
          <a:srcRect l="24887" t="41739" r="68892" b="37391"/>
          <a:stretch>
            <a:fillRect/>
          </a:stretch>
        </p:blipFill>
        <p:spPr bwMode="auto">
          <a:xfrm>
            <a:off x="2857500" y="4514850"/>
            <a:ext cx="685800" cy="457200"/>
          </a:xfrm>
          <a:prstGeom prst="rect">
            <a:avLst/>
          </a:prstGeom>
          <a:noFill/>
          <a:ln w="9525">
            <a:noFill/>
            <a:miter lim="800000"/>
            <a:headEnd/>
            <a:tailEnd/>
          </a:ln>
        </p:spPr>
      </p:pic>
      <p:sp>
        <p:nvSpPr>
          <p:cNvPr id="16" name="TextBox 15"/>
          <p:cNvSpPr txBox="1"/>
          <p:nvPr/>
        </p:nvSpPr>
        <p:spPr>
          <a:xfrm>
            <a:off x="4363182" y="4514850"/>
            <a:ext cx="3771900" cy="369332"/>
          </a:xfrm>
          <a:prstGeom prst="rect">
            <a:avLst/>
          </a:prstGeom>
          <a:noFill/>
        </p:spPr>
        <p:txBody>
          <a:bodyPr wrap="square" rtlCol="0">
            <a:spAutoFit/>
          </a:bodyPr>
          <a:lstStyle/>
          <a:p>
            <a:r>
              <a:rPr lang="en-US" sz="1800" dirty="0">
                <a:latin typeface="Calibri" pitchFamily="34" charset="0"/>
                <a:cs typeface="Times New Roman" pitchFamily="18" charset="0"/>
              </a:rPr>
              <a:t>0.999999                              0.000001</a:t>
            </a:r>
            <a:endParaRPr lang="en-US" sz="1800" dirty="0">
              <a:latin typeface="Calibri" pitchFamily="34" charset="0"/>
              <a:cs typeface="Times New Roman" pitchFamily="18" charset="0"/>
            </a:endParaRPr>
          </a:p>
        </p:txBody>
      </p:sp>
      <p:sp>
        <p:nvSpPr>
          <p:cNvPr id="15" name="TextBox 14"/>
          <p:cNvSpPr txBox="1"/>
          <p:nvPr/>
        </p:nvSpPr>
        <p:spPr>
          <a:xfrm>
            <a:off x="4229100" y="5086350"/>
            <a:ext cx="211455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No change</a:t>
            </a:r>
            <a:endParaRPr lang="en-US" sz="2100" i="1" dirty="0">
              <a:solidFill>
                <a:srgbClr val="C00000"/>
              </a:solidFill>
              <a:latin typeface="Calibri" pitchFamily="34" charset="0"/>
              <a:cs typeface="Times New Roman" pitchFamily="18" charset="0"/>
            </a:endParaRPr>
          </a:p>
        </p:txBody>
      </p:sp>
      <p:grpSp>
        <p:nvGrpSpPr>
          <p:cNvPr id="28" name="Group 27"/>
          <p:cNvGrpSpPr/>
          <p:nvPr/>
        </p:nvGrpSpPr>
        <p:grpSpPr>
          <a:xfrm>
            <a:off x="4057650" y="4000500"/>
            <a:ext cx="4114800" cy="1600200"/>
            <a:chOff x="5410200" y="4191000"/>
            <a:chExt cx="5486400" cy="2133600"/>
          </a:xfrm>
        </p:grpSpPr>
        <p:sp>
          <p:nvSpPr>
            <p:cNvPr id="12" name="Oval 11"/>
            <p:cNvSpPr/>
            <p:nvPr/>
          </p:nvSpPr>
          <p:spPr>
            <a:xfrm>
              <a:off x="7772400" y="44196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3" name="Straight Arrow Connector 12"/>
            <p:cNvCxnSpPr>
              <a:stCxn id="12" idx="4"/>
            </p:cNvCxnSpPr>
            <p:nvPr/>
          </p:nvCxnSpPr>
          <p:spPr>
            <a:xfrm flipH="1">
              <a:off x="6553200" y="4876800"/>
              <a:ext cx="14478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4"/>
            </p:cNvCxnSpPr>
            <p:nvPr/>
          </p:nvCxnSpPr>
          <p:spPr>
            <a:xfrm>
              <a:off x="8001000" y="4876800"/>
              <a:ext cx="1752600" cy="7620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410200" y="4191000"/>
              <a:ext cx="5486400" cy="2133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nvGrpSpPr>
          <p:cNvPr id="20" name="Group 19"/>
          <p:cNvGrpSpPr/>
          <p:nvPr/>
        </p:nvGrpSpPr>
        <p:grpSpPr>
          <a:xfrm>
            <a:off x="1257300" y="4457700"/>
            <a:ext cx="1828800" cy="628650"/>
            <a:chOff x="6858000" y="3505200"/>
            <a:chExt cx="2438400" cy="838200"/>
          </a:xfrm>
        </p:grpSpPr>
        <p:sp>
          <p:nvSpPr>
            <p:cNvPr id="18" name="Rounded Rectangle 17"/>
            <p:cNvSpPr/>
            <p:nvPr/>
          </p:nvSpPr>
          <p:spPr>
            <a:xfrm>
              <a:off x="6858000" y="3505200"/>
              <a:ext cx="16002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p:cNvSpPr txBox="1"/>
            <p:nvPr/>
          </p:nvSpPr>
          <p:spPr>
            <a:xfrm>
              <a:off x="7010400" y="3657600"/>
              <a:ext cx="2286000" cy="553997"/>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Pay $30</a:t>
              </a:r>
              <a:endParaRPr lang="en-US" sz="2100" i="1" dirty="0">
                <a:solidFill>
                  <a:srgbClr val="C00000"/>
                </a:solidFill>
                <a:latin typeface="Calibri" pitchFamily="34" charset="0"/>
                <a:cs typeface="Times New Roman" pitchFamily="18" charset="0"/>
              </a:endParaRPr>
            </a:p>
          </p:txBody>
        </p:sp>
      </p:grpSp>
      <p:sp>
        <p:nvSpPr>
          <p:cNvPr id="27" name="TextBox 26"/>
          <p:cNvSpPr txBox="1"/>
          <p:nvPr/>
        </p:nvSpPr>
        <p:spPr>
          <a:xfrm>
            <a:off x="6457950" y="5086350"/>
            <a:ext cx="1828800" cy="415498"/>
          </a:xfrm>
          <a:prstGeom prst="rect">
            <a:avLst/>
          </a:prstGeom>
          <a:noFill/>
        </p:spPr>
        <p:txBody>
          <a:bodyPr wrap="square" rtlCol="0">
            <a:spAutoFit/>
          </a:bodyPr>
          <a:lstStyle/>
          <a:p>
            <a:r>
              <a:rPr lang="en-US" sz="2100" i="1" dirty="0">
                <a:solidFill>
                  <a:srgbClr val="C00000"/>
                </a:solidFill>
                <a:latin typeface="Calibri" pitchFamily="34" charset="0"/>
                <a:cs typeface="Times New Roman" pitchFamily="18" charset="0"/>
              </a:rPr>
              <a:t>Instant death</a:t>
            </a:r>
            <a:endParaRPr lang="en-US" sz="2100" i="1" dirty="0">
              <a:solidFill>
                <a:srgbClr val="C00000"/>
              </a:solidFill>
              <a:latin typeface="Calibri" pitchFamily="34" charset="0"/>
              <a:cs typeface="Times New Roman" pitchFamily="18" charset="0"/>
            </a:endParaRPr>
          </a:p>
        </p:txBody>
      </p:sp>
    </p:spTree>
    <p:extLst>
      <p:ext uri="{BB962C8B-B14F-4D97-AF65-F5344CB8AC3E}">
        <p14:creationId xmlns:p14="http://schemas.microsoft.com/office/powerpoint/2010/main" val="358221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91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917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5917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59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9171">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9171">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2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12980" y="2140744"/>
            <a:ext cx="3701927" cy="2125266"/>
          </a:xfrm>
          <a:prstGeom prst="rect">
            <a:avLst/>
          </a:prstGeom>
          <a:noFill/>
          <a:extLst>
            <a:ext uri="{909E8E84-426E-40dd-AFC4-6F175D3DCCD1}">
              <a14:hiddenFill xmlns="" xmlns:a14="http://schemas.microsoft.com/office/drawing/2010/main">
                <a:solidFill>
                  <a:srgbClr val="FFFFFF"/>
                </a:solidFill>
              </a14:hiddenFill>
            </a:ext>
          </a:extLst>
        </p:spPr>
      </p:pic>
      <p:pic>
        <p:nvPicPr>
          <p:cNvPr id="16388" name="Picture 4"/>
          <p:cNvPicPr>
            <a:picLocks noChangeAspect="1" noChangeArrowheads="1"/>
          </p:cNvPicPr>
          <p:nvPr/>
        </p:nvPicPr>
        <p:blipFill>
          <a:blip r:embed="rId4" cstate="print"/>
          <a:srcRect l="9668" t="3678" r="2053"/>
          <a:stretch>
            <a:fillRect/>
          </a:stretch>
        </p:blipFill>
        <p:spPr bwMode="auto">
          <a:xfrm>
            <a:off x="1314450" y="4057650"/>
            <a:ext cx="2457450" cy="1683544"/>
          </a:xfrm>
          <a:prstGeom prst="rect">
            <a:avLst/>
          </a:prstGeom>
          <a:noFill/>
          <a:ln w="9525">
            <a:noFill/>
            <a:miter lim="800000"/>
            <a:headEnd/>
            <a:tailEnd/>
          </a:ln>
        </p:spPr>
      </p:pic>
      <p:sp>
        <p:nvSpPr>
          <p:cNvPr id="27651" name="Rectangle 2"/>
          <p:cNvSpPr>
            <a:spLocks noGrp="1" noChangeArrowheads="1"/>
          </p:cNvSpPr>
          <p:nvPr>
            <p:ph type="title"/>
          </p:nvPr>
        </p:nvSpPr>
        <p:spPr/>
        <p:txBody>
          <a:bodyPr/>
          <a:lstStyle/>
          <a:p>
            <a:r>
              <a:rPr lang="en-US" smtClean="0"/>
              <a:t>Money</a:t>
            </a:r>
          </a:p>
        </p:txBody>
      </p:sp>
      <p:sp>
        <p:nvSpPr>
          <p:cNvPr id="16387" name="Rectangle 3"/>
          <p:cNvSpPr>
            <a:spLocks noGrp="1" noChangeArrowheads="1"/>
          </p:cNvSpPr>
          <p:nvPr>
            <p:ph idx="1"/>
          </p:nvPr>
        </p:nvSpPr>
        <p:spPr>
          <a:xfrm>
            <a:off x="342900" y="1828800"/>
            <a:ext cx="6000750" cy="3714750"/>
          </a:xfrm>
        </p:spPr>
        <p:txBody>
          <a:bodyPr/>
          <a:lstStyle/>
          <a:p>
            <a:pPr>
              <a:defRPr/>
            </a:pPr>
            <a:r>
              <a:rPr lang="en-US" sz="1500" dirty="0"/>
              <a:t>Money </a:t>
            </a:r>
            <a:r>
              <a:rPr lang="en-US" sz="1500" u="sng" dirty="0"/>
              <a:t>does </a:t>
            </a:r>
            <a:r>
              <a:rPr lang="en-US" sz="1500" u="sng" dirty="0">
                <a:solidFill>
                  <a:schemeClr val="accent6"/>
                </a:solidFill>
              </a:rPr>
              <a:t>not</a:t>
            </a:r>
            <a:r>
              <a:rPr lang="en-US" sz="1500" dirty="0">
                <a:solidFill>
                  <a:srgbClr val="CC0000"/>
                </a:solidFill>
              </a:rPr>
              <a:t> </a:t>
            </a:r>
            <a:r>
              <a:rPr lang="en-US" sz="1500" dirty="0"/>
              <a:t>behave as a utility function, but we can talk about the utility of having money (or being in debt)</a:t>
            </a:r>
          </a:p>
          <a:p>
            <a:pPr>
              <a:defRPr/>
            </a:pPr>
            <a:r>
              <a:rPr lang="en-US" sz="1500" dirty="0"/>
              <a:t>Given a lottery L = [p, $X; (1-p), $Y]</a:t>
            </a:r>
          </a:p>
          <a:p>
            <a:pPr lvl="1">
              <a:defRPr/>
            </a:pPr>
            <a:r>
              <a:rPr lang="en-US" sz="1500" dirty="0"/>
              <a:t>The </a:t>
            </a:r>
            <a:r>
              <a:rPr lang="en-US" sz="1500" dirty="0">
                <a:solidFill>
                  <a:srgbClr val="CC0000"/>
                </a:solidFill>
              </a:rPr>
              <a:t>expected monetary value </a:t>
            </a:r>
            <a:r>
              <a:rPr lang="en-US" sz="1500" dirty="0"/>
              <a:t>EMV(L) is p*X + (1-p)*Y</a:t>
            </a:r>
          </a:p>
          <a:p>
            <a:pPr lvl="1">
              <a:defRPr/>
            </a:pPr>
            <a:r>
              <a:rPr lang="en-US" sz="1500" dirty="0"/>
              <a:t>U(L) = p*U($X) + (1-p)*U($Y)</a:t>
            </a:r>
          </a:p>
          <a:p>
            <a:pPr lvl="1">
              <a:defRPr/>
            </a:pPr>
            <a:r>
              <a:rPr lang="en-US" sz="1500" dirty="0"/>
              <a:t>Typically, U(L) &lt; U( EMV(L) )</a:t>
            </a:r>
          </a:p>
          <a:p>
            <a:pPr lvl="1">
              <a:defRPr/>
            </a:pPr>
            <a:r>
              <a:rPr lang="en-US" sz="1500" dirty="0"/>
              <a:t>In this sense, people are </a:t>
            </a:r>
            <a:r>
              <a:rPr lang="en-US" sz="1500" dirty="0">
                <a:solidFill>
                  <a:srgbClr val="CC0000"/>
                </a:solidFill>
              </a:rPr>
              <a:t>risk-averse</a:t>
            </a:r>
          </a:p>
          <a:p>
            <a:pPr lvl="1">
              <a:defRPr/>
            </a:pPr>
            <a:r>
              <a:rPr lang="en-US" sz="1500" dirty="0"/>
              <a:t>When deep in debt, people are </a:t>
            </a:r>
            <a:r>
              <a:rPr lang="en-US" sz="1500" dirty="0">
                <a:solidFill>
                  <a:srgbClr val="CC0000"/>
                </a:solidFill>
              </a:rPr>
              <a:t>risk-prone</a:t>
            </a:r>
          </a:p>
          <a:p>
            <a:pPr lvl="1">
              <a:defRPr/>
            </a:pPr>
            <a:endParaRPr lang="en-US" sz="1500" dirty="0"/>
          </a:p>
        </p:txBody>
      </p:sp>
    </p:spTree>
    <p:extLst>
      <p:ext uri="{BB962C8B-B14F-4D97-AF65-F5344CB8AC3E}">
        <p14:creationId xmlns:p14="http://schemas.microsoft.com/office/powerpoint/2010/main" val="483243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0230" y="2049662"/>
            <a:ext cx="4376442" cy="2619375"/>
          </a:xfrm>
          <a:prstGeom prst="rect">
            <a:avLst/>
          </a:prstGeom>
          <a:noFill/>
          <a:extLst>
            <a:ext uri="{909E8E84-426E-40dd-AFC4-6F175D3DCCD1}">
              <a14:hiddenFill xmlns="" xmlns:a14="http://schemas.microsoft.com/office/drawing/2010/main">
                <a:solidFill>
                  <a:srgbClr val="FFFFFF"/>
                </a:solidFill>
              </a14:hiddenFill>
            </a:ext>
          </a:extLst>
        </p:spPr>
      </p:pic>
      <p:sp>
        <p:nvSpPr>
          <p:cNvPr id="28674" name="Rectangle 2"/>
          <p:cNvSpPr>
            <a:spLocks noGrp="1" noChangeArrowheads="1"/>
          </p:cNvSpPr>
          <p:nvPr>
            <p:ph type="title"/>
          </p:nvPr>
        </p:nvSpPr>
        <p:spPr/>
        <p:txBody>
          <a:bodyPr/>
          <a:lstStyle/>
          <a:p>
            <a:r>
              <a:rPr lang="en-US" smtClean="0"/>
              <a:t>Example: Insurance</a:t>
            </a:r>
          </a:p>
        </p:txBody>
      </p:sp>
      <p:sp>
        <p:nvSpPr>
          <p:cNvPr id="1161219" name="Rectangle 3"/>
          <p:cNvSpPr>
            <a:spLocks noGrp="1" noChangeArrowheads="1"/>
          </p:cNvSpPr>
          <p:nvPr>
            <p:ph idx="1"/>
          </p:nvPr>
        </p:nvSpPr>
        <p:spPr>
          <a:xfrm>
            <a:off x="304800" y="1905001"/>
            <a:ext cx="4381500" cy="3695699"/>
          </a:xfrm>
        </p:spPr>
        <p:txBody>
          <a:bodyPr/>
          <a:lstStyle/>
          <a:p>
            <a:r>
              <a:rPr lang="en-US" sz="1800" dirty="0"/>
              <a:t>Consider the lottery </a:t>
            </a:r>
            <a:r>
              <a:rPr lang="en-US" sz="1800" dirty="0">
                <a:solidFill>
                  <a:srgbClr val="CC0000"/>
                </a:solidFill>
              </a:rPr>
              <a:t>[0.5, $1000;  0.5, $0]</a:t>
            </a:r>
            <a:endParaRPr lang="en-US" sz="1800" dirty="0"/>
          </a:p>
          <a:p>
            <a:pPr lvl="1"/>
            <a:r>
              <a:rPr lang="en-US" sz="1500" dirty="0"/>
              <a:t>What is its </a:t>
            </a:r>
            <a:r>
              <a:rPr lang="en-US" sz="1500" dirty="0">
                <a:solidFill>
                  <a:srgbClr val="CC0000"/>
                </a:solidFill>
              </a:rPr>
              <a:t>expected monetary value</a:t>
            </a:r>
            <a:r>
              <a:rPr lang="en-US" sz="1500" dirty="0"/>
              <a:t>?  ($500)</a:t>
            </a:r>
          </a:p>
          <a:p>
            <a:pPr lvl="1"/>
            <a:r>
              <a:rPr lang="en-US" sz="1500" dirty="0"/>
              <a:t>What is its </a:t>
            </a:r>
            <a:r>
              <a:rPr lang="en-US" sz="1500" dirty="0">
                <a:solidFill>
                  <a:srgbClr val="CC0000"/>
                </a:solidFill>
              </a:rPr>
              <a:t>certainty equivalent</a:t>
            </a:r>
            <a:r>
              <a:rPr lang="en-US" sz="1500" dirty="0"/>
              <a:t>?</a:t>
            </a:r>
          </a:p>
          <a:p>
            <a:pPr lvl="2"/>
            <a:r>
              <a:rPr lang="en-US" sz="1350" dirty="0"/>
              <a:t>Monetary value acceptable in lieu of lottery</a:t>
            </a:r>
          </a:p>
          <a:p>
            <a:pPr lvl="2"/>
            <a:r>
              <a:rPr lang="en-US" sz="1350" dirty="0"/>
              <a:t>$400 for most people</a:t>
            </a:r>
          </a:p>
          <a:p>
            <a:pPr lvl="1"/>
            <a:r>
              <a:rPr lang="en-US" sz="1500" dirty="0"/>
              <a:t>Difference of $100 is the </a:t>
            </a:r>
            <a:r>
              <a:rPr lang="en-US" sz="1500" dirty="0">
                <a:solidFill>
                  <a:srgbClr val="CC0000"/>
                </a:solidFill>
              </a:rPr>
              <a:t>insurance premium</a:t>
            </a:r>
          </a:p>
          <a:p>
            <a:pPr lvl="2"/>
            <a:r>
              <a:rPr lang="en-US" sz="1350" dirty="0"/>
              <a:t>There’s an insurance industry because people will pay to reduce their risk</a:t>
            </a:r>
          </a:p>
          <a:p>
            <a:pPr lvl="2"/>
            <a:r>
              <a:rPr lang="en-US" sz="1350" dirty="0"/>
              <a:t>If everyone were risk-neutral, no insurance needed!</a:t>
            </a:r>
          </a:p>
          <a:p>
            <a:pPr lvl="1"/>
            <a:r>
              <a:rPr lang="en-US" sz="1500" dirty="0"/>
              <a:t>It’s win-win: you’d rather have the $400 and the insurance company would rather have the lottery (their utility curve is linear and they have many lotteries)</a:t>
            </a:r>
          </a:p>
          <a:p>
            <a:endParaRPr lang="en-US" sz="1800" dirty="0"/>
          </a:p>
        </p:txBody>
      </p:sp>
    </p:spTree>
    <p:extLst>
      <p:ext uri="{BB962C8B-B14F-4D97-AF65-F5344CB8AC3E}">
        <p14:creationId xmlns:p14="http://schemas.microsoft.com/office/powerpoint/2010/main" val="298222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1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219">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1219">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12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1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3297" y="2115507"/>
            <a:ext cx="2184797" cy="3010367"/>
          </a:xfrm>
          <a:prstGeom prst="rect">
            <a:avLst/>
          </a:prstGeom>
          <a:noFill/>
          <a:extLst>
            <a:ext uri="{909E8E84-426E-40dd-AFC4-6F175D3DCCD1}">
              <a14:hiddenFill xmlns="" xmlns:a14="http://schemas.microsoft.com/office/drawing/2010/main">
                <a:solidFill>
                  <a:srgbClr val="FFFFFF"/>
                </a:solidFill>
              </a14:hiddenFill>
            </a:ext>
          </a:extLst>
        </p:spPr>
      </p:pic>
      <p:sp>
        <p:nvSpPr>
          <p:cNvPr id="29698" name="Rectangle 2"/>
          <p:cNvSpPr>
            <a:spLocks noGrp="1" noChangeArrowheads="1"/>
          </p:cNvSpPr>
          <p:nvPr>
            <p:ph type="title"/>
          </p:nvPr>
        </p:nvSpPr>
        <p:spPr/>
        <p:txBody>
          <a:bodyPr/>
          <a:lstStyle/>
          <a:p>
            <a:r>
              <a:rPr lang="en-US" smtClean="0"/>
              <a:t>Example: Human Rationality?</a:t>
            </a:r>
          </a:p>
        </p:txBody>
      </p:sp>
      <p:sp>
        <p:nvSpPr>
          <p:cNvPr id="1163267" name="Rectangle 3"/>
          <p:cNvSpPr>
            <a:spLocks noGrp="1" noChangeArrowheads="1"/>
          </p:cNvSpPr>
          <p:nvPr>
            <p:ph idx="1"/>
          </p:nvPr>
        </p:nvSpPr>
        <p:spPr/>
        <p:txBody>
          <a:bodyPr/>
          <a:lstStyle/>
          <a:p>
            <a:pPr>
              <a:lnSpc>
                <a:spcPct val="80000"/>
              </a:lnSpc>
            </a:pPr>
            <a:r>
              <a:rPr lang="en-US" sz="2100" dirty="0"/>
              <a:t>Famous example of Allais (1953)</a:t>
            </a:r>
          </a:p>
          <a:p>
            <a:pPr lvl="5">
              <a:lnSpc>
                <a:spcPct val="80000"/>
              </a:lnSpc>
            </a:pPr>
            <a:endParaRPr lang="en-US" sz="900" dirty="0">
              <a:latin typeface="Calibri" pitchFamily="34" charset="0"/>
            </a:endParaRPr>
          </a:p>
          <a:p>
            <a:pPr lvl="1">
              <a:lnSpc>
                <a:spcPct val="80000"/>
              </a:lnSpc>
            </a:pPr>
            <a:r>
              <a:rPr lang="en-US" sz="1800" dirty="0"/>
              <a:t>A: [0.8, $4k;    0.2, $0]</a:t>
            </a:r>
          </a:p>
          <a:p>
            <a:pPr lvl="1">
              <a:lnSpc>
                <a:spcPct val="80000"/>
              </a:lnSpc>
            </a:pPr>
            <a:r>
              <a:rPr lang="en-US" sz="1800" dirty="0"/>
              <a:t>B: [1.0, $3k;    0.0, $0]</a:t>
            </a:r>
          </a:p>
          <a:p>
            <a:pPr lvl="5">
              <a:lnSpc>
                <a:spcPct val="80000"/>
              </a:lnSpc>
            </a:pPr>
            <a:endParaRPr lang="en-US" sz="900" dirty="0"/>
          </a:p>
          <a:p>
            <a:pPr lvl="1">
              <a:lnSpc>
                <a:spcPct val="80000"/>
              </a:lnSpc>
            </a:pPr>
            <a:r>
              <a:rPr lang="en-US" sz="1800" dirty="0"/>
              <a:t>C: [0.2, $4k;    0.8, $0]</a:t>
            </a:r>
          </a:p>
          <a:p>
            <a:pPr lvl="1">
              <a:lnSpc>
                <a:spcPct val="80000"/>
              </a:lnSpc>
            </a:pPr>
            <a:r>
              <a:rPr lang="en-US" sz="1800" dirty="0"/>
              <a:t>D: [0.25, $3k;    0.75, $0]</a:t>
            </a:r>
          </a:p>
          <a:p>
            <a:pPr lvl="2">
              <a:lnSpc>
                <a:spcPct val="80000"/>
              </a:lnSpc>
            </a:pPr>
            <a:endParaRPr lang="en-US" sz="1500" dirty="0"/>
          </a:p>
          <a:p>
            <a:pPr>
              <a:lnSpc>
                <a:spcPct val="80000"/>
              </a:lnSpc>
            </a:pPr>
            <a:r>
              <a:rPr lang="en-US" sz="2100" dirty="0"/>
              <a:t>Most people prefer B &gt; A, C &gt; D</a:t>
            </a:r>
          </a:p>
          <a:p>
            <a:pPr lvl="2">
              <a:lnSpc>
                <a:spcPct val="80000"/>
              </a:lnSpc>
            </a:pPr>
            <a:endParaRPr lang="en-US" sz="1500" dirty="0"/>
          </a:p>
          <a:p>
            <a:pPr>
              <a:lnSpc>
                <a:spcPct val="80000"/>
              </a:lnSpc>
            </a:pPr>
            <a:r>
              <a:rPr lang="en-US" sz="2100" dirty="0"/>
              <a:t>But if U($0) = 0, then</a:t>
            </a:r>
          </a:p>
          <a:p>
            <a:pPr lvl="1">
              <a:lnSpc>
                <a:spcPct val="80000"/>
              </a:lnSpc>
            </a:pPr>
            <a:r>
              <a:rPr lang="en-US" sz="1800" dirty="0"/>
              <a:t>B &gt; A </a:t>
            </a:r>
            <a:r>
              <a:rPr lang="en-US" sz="1800" dirty="0">
                <a:sym typeface="Symbol" pitchFamily="18" charset="2"/>
              </a:rPr>
              <a:t> U($3k) &gt; 0.8 U($4k)</a:t>
            </a:r>
          </a:p>
          <a:p>
            <a:pPr lvl="1">
              <a:lnSpc>
                <a:spcPct val="80000"/>
              </a:lnSpc>
            </a:pPr>
            <a:r>
              <a:rPr lang="en-US" sz="1800" dirty="0"/>
              <a:t>C &gt; D </a:t>
            </a:r>
            <a:r>
              <a:rPr lang="en-US" sz="1800" dirty="0">
                <a:sym typeface="Symbol" pitchFamily="18" charset="2"/>
              </a:rPr>
              <a:t> 0.8 U($4k) &gt; U($3k)</a:t>
            </a:r>
          </a:p>
          <a:p>
            <a:pPr lvl="1">
              <a:lnSpc>
                <a:spcPct val="80000"/>
              </a:lnSpc>
            </a:pPr>
            <a:endParaRPr lang="en-US" sz="1800" dirty="0">
              <a:sym typeface="Symbol" pitchFamily="18" charset="2"/>
            </a:endParaRPr>
          </a:p>
        </p:txBody>
      </p:sp>
      <p:sp>
        <p:nvSpPr>
          <p:cNvPr id="6" name="Left Arrow 5"/>
          <p:cNvSpPr/>
          <p:nvPr/>
        </p:nvSpPr>
        <p:spPr>
          <a:xfrm>
            <a:off x="3028950" y="2370994"/>
            <a:ext cx="285750" cy="228600"/>
          </a:xfrm>
          <a:prstGeom prst="leftArrow">
            <a:avLst/>
          </a:prstGeom>
          <a:solidFill>
            <a:srgbClr val="99C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3409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32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326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6326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326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3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326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326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326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11</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12</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14</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xmlns="" val="20000"/>
                    </a:ext>
                  </a:extLst>
                </a:gridCol>
                <a:gridCol w="293688">
                  <a:extLst>
                    <a:ext uri="{9D8B030D-6E8A-4147-A177-3AD203B41FA5}">
                      <a16:colId xmlns:a16="http://schemas.microsoft.com/office/drawing/2014/main" xmlns="" val="20001"/>
                    </a:ext>
                  </a:extLst>
                </a:gridCol>
                <a:gridCol w="277812">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15</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16</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19</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2</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20</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21</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22</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35400" cy="1739900"/>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a:t>
            </a:r>
            <a:r>
              <a:rPr lang="en-US" sz="1800">
                <a:latin typeface="Arial" pitchFamily="34" charset="0"/>
              </a:rPr>
              <a:t>for </a:t>
            </a:r>
            <a:r>
              <a:rPr lang="en-US" sz="1800" smtClean="0">
                <a:latin typeface="Arial" pitchFamily="34" charset="0"/>
              </a:rPr>
              <a:t>O if </a:t>
            </a:r>
            <a:r>
              <a:rPr lang="en-US" sz="1800" dirty="0">
                <a:latin typeface="Arial" pitchFamily="34" charset="0"/>
              </a:rPr>
              <a:t>n is </a:t>
            </a:r>
          </a:p>
          <a:p>
            <a:r>
              <a:rPr lang="en-US" sz="1800" dirty="0">
                <a:latin typeface="Arial" pitchFamily="34" charset="0"/>
              </a:rPr>
              <a:t>not terminal</a:t>
            </a:r>
          </a:p>
          <a:p>
            <a:r>
              <a:rPr lang="en-US" sz="1800" dirty="0">
                <a:latin typeface="Arial" pitchFamily="34" charset="0"/>
              </a:rPr>
              <a:t>f(n)=0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3" presetClass="exit" presetSubtype="10" fill="hold" grpId="1" nodeType="clickEffect">
                                  <p:stCondLst>
                                    <p:cond delay="0"/>
                                  </p:stCondLst>
                                  <p:childTnLst>
                                    <p:animEffect transition="out" filter="blinds(horizontal)">
                                      <p:cBhvr>
                                        <p:cTn id="115" dur="500"/>
                                        <p:tgtEl>
                                          <p:spTgt spid="874537"/>
                                        </p:tgtEl>
                                      </p:cBhvr>
                                    </p:animEffect>
                                    <p:set>
                                      <p:cBhvr>
                                        <p:cTn id="116" dur="1" fill="hold">
                                          <p:stCondLst>
                                            <p:cond delay="499"/>
                                          </p:stCondLst>
                                        </p:cTn>
                                        <p:tgtEl>
                                          <p:spTgt spid="8745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xit" presetSubtype="10" fill="hold" grpId="1" nodeType="clickEffect">
                                  <p:stCondLst>
                                    <p:cond delay="0"/>
                                  </p:stCondLst>
                                  <p:childTnLst>
                                    <p:animEffect transition="out" filter="blinds(horizontal)">
                                      <p:cBhvr>
                                        <p:cTn id="120" dur="500"/>
                                        <p:tgtEl>
                                          <p:spTgt spid="874538"/>
                                        </p:tgtEl>
                                      </p:cBhvr>
                                    </p:animEffect>
                                    <p:set>
                                      <p:cBhvr>
                                        <p:cTn id="121" dur="1" fill="hold">
                                          <p:stCondLst>
                                            <p:cond delay="499"/>
                                          </p:stCondLst>
                                        </p:cTn>
                                        <p:tgtEl>
                                          <p:spTgt spid="87453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3" presetClass="exit" presetSubtype="10" fill="hold" grpId="2" nodeType="clickEffect">
                                  <p:stCondLst>
                                    <p:cond delay="0"/>
                                  </p:stCondLst>
                                  <p:childTnLst>
                                    <p:animEffect transition="out" filter="blinds(horizontal)">
                                      <p:cBhvr>
                                        <p:cTn id="125" dur="500"/>
                                        <p:tgtEl>
                                          <p:spTgt spid="874538"/>
                                        </p:tgtEl>
                                      </p:cBhvr>
                                    </p:animEffect>
                                    <p:set>
                                      <p:cBhvr>
                                        <p:cTn id="126" dur="1" fill="hold">
                                          <p:stCondLst>
                                            <p:cond delay="499"/>
                                          </p:stCondLst>
                                        </p:cTn>
                                        <p:tgtEl>
                                          <p:spTgt spid="87453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3" presetClass="exit" presetSubtype="10" fill="hold" nodeType="clickEffect">
                                  <p:stCondLst>
                                    <p:cond delay="0"/>
                                  </p:stCondLst>
                                  <p:childTnLst>
                                    <p:animEffect transition="out" filter="blinds(horizontal)">
                                      <p:cBhvr>
                                        <p:cTn id="130" dur="500"/>
                                        <p:tgtEl>
                                          <p:spTgt spid="874539"/>
                                        </p:tgtEl>
                                      </p:cBhvr>
                                    </p:animEffect>
                                    <p:set>
                                      <p:cBhvr>
                                        <p:cTn id="131" dur="1" fill="hold">
                                          <p:stCondLst>
                                            <p:cond delay="499"/>
                                          </p:stCondLst>
                                        </p:cTn>
                                        <p:tgtEl>
                                          <p:spTgt spid="87453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 presetClass="exit" presetSubtype="10" fill="hold" nodeType="clickEffect">
                                  <p:stCondLst>
                                    <p:cond delay="0"/>
                                  </p:stCondLst>
                                  <p:childTnLst>
                                    <p:animEffect transition="out" filter="blinds(horizontal)">
                                      <p:cBhvr>
                                        <p:cTn id="135" dur="500"/>
                                        <p:tgtEl>
                                          <p:spTgt spid="874539"/>
                                        </p:tgtEl>
                                      </p:cBhvr>
                                    </p:animEffect>
                                    <p:set>
                                      <p:cBhvr>
                                        <p:cTn id="136" dur="1" fill="hold">
                                          <p:stCondLst>
                                            <p:cond delay="499"/>
                                          </p:stCondLst>
                                        </p:cTn>
                                        <p:tgtEl>
                                          <p:spTgt spid="87453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3" presetClass="exit" presetSubtype="10" fill="hold" nodeType="clickEffect">
                                  <p:stCondLst>
                                    <p:cond delay="0"/>
                                  </p:stCondLst>
                                  <p:childTnLst>
                                    <p:animEffect transition="out" filter="blinds(horizontal)">
                                      <p:cBhvr>
                                        <p:cTn id="140" dur="500"/>
                                        <p:tgtEl>
                                          <p:spTgt spid="874539"/>
                                        </p:tgtEl>
                                      </p:cBhvr>
                                    </p:animEffect>
                                    <p:set>
                                      <p:cBhvr>
                                        <p:cTn id="141"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23</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a:ea typeface="ＭＳ Ｐゴシック" pitchFamily="34" charset="-128"/>
              </a:rPr>
              <a:t>Alan Turing’s</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a:t>
            </a:r>
            <a:r>
              <a:rPr lang="en-US" sz="1800" dirty="0">
                <a:ea typeface="ＭＳ Ｐゴシック" pitchFamily="34" charset="-128"/>
              </a:rPr>
              <a:t>&gt; 8000 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xmlns="" val="20000"/>
                    </a:ext>
                  </a:extLst>
                </a:gridCol>
                <a:gridCol w="592137">
                  <a:extLst>
                    <a:ext uri="{9D8B030D-6E8A-4147-A177-3AD203B41FA5}">
                      <a16:colId xmlns:a16="http://schemas.microsoft.com/office/drawing/2014/main" xmlns=""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nvPr>
        </p:nvGraphicFramePr>
        <p:xfrm>
          <a:off x="1470025" y="4424363"/>
          <a:ext cx="1993900" cy="481012"/>
        </p:xfrm>
        <a:graphic>
          <a:graphicData uri="http://schemas.openxmlformats.org/presentationml/2006/ole">
            <mc:AlternateContent xmlns:mc="http://schemas.openxmlformats.org/markup-compatibility/2006">
              <mc:Choice xmlns:v="urn:schemas-microsoft-com:vml" Requires="v">
                <p:oleObj spid="_x0000_s1332"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0025" y="4424363"/>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24</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26</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a:t>
            </a:r>
            <a:r>
              <a:rPr lang="en-US" dirty="0" err="1">
                <a:ea typeface="ＭＳ Ｐゴシック" pitchFamily="34" charset="-128"/>
              </a:rPr>
              <a:t>Minimax</a:t>
            </a:r>
            <a:r>
              <a:rPr lang="en-US" dirty="0">
                <a:ea typeface="ＭＳ Ｐゴシック" pitchFamily="34" charset="-128"/>
              </a:rPr>
              <a:t> Rule: `Don’t play hope chess’</a:t>
            </a: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27</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100" y="1943101"/>
            <a:ext cx="4114800" cy="3394472"/>
          </a:xfrm>
        </p:spPr>
        <p:txBody>
          <a:bodyPr/>
          <a:lstStyle/>
          <a:p>
            <a:pPr lvl="1" eaLnBrk="1" hangingPunct="1"/>
            <a:endParaRPr lang="en-US" sz="1650" dirty="0"/>
          </a:p>
          <a:p>
            <a:pPr eaLnBrk="1" hangingPunct="1"/>
            <a:r>
              <a:rPr lang="en-US" sz="1650" dirty="0" err="1"/>
              <a:t>Minimax</a:t>
            </a:r>
            <a:r>
              <a:rPr lang="en-US" sz="1650" dirty="0"/>
              <a:t> search:</a:t>
            </a:r>
          </a:p>
          <a:p>
            <a:pPr lvl="1" eaLnBrk="1" hangingPunct="1"/>
            <a:r>
              <a:rPr lang="en-US" sz="1650" dirty="0"/>
              <a:t>A state-space search tree</a:t>
            </a:r>
          </a:p>
          <a:p>
            <a:pPr lvl="1" eaLnBrk="1" hangingPunct="1"/>
            <a:r>
              <a:rPr lang="en-US" sz="1650" dirty="0"/>
              <a:t>Players alternate turns</a:t>
            </a:r>
          </a:p>
          <a:p>
            <a:pPr lvl="1" eaLnBrk="1" hangingPunct="1"/>
            <a:r>
              <a:rPr lang="en-US" sz="1650" dirty="0"/>
              <a:t>Compute each node’s </a:t>
            </a:r>
            <a:r>
              <a:rPr lang="en-US" sz="1650" dirty="0" err="1">
                <a:solidFill>
                  <a:srgbClr val="CC0000"/>
                </a:solidFill>
              </a:rPr>
              <a:t>minimax</a:t>
            </a:r>
            <a:r>
              <a:rPr lang="en-US" sz="1650" dirty="0">
                <a:solidFill>
                  <a:srgbClr val="CC0000"/>
                </a:solidFill>
              </a:rPr>
              <a:t> value: </a:t>
            </a:r>
            <a:r>
              <a:rPr lang="en-US" sz="165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99635" y="2619376"/>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3</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814388" y="4114800"/>
            <a:ext cx="2555904" cy="399984"/>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5729288" y="4114801"/>
            <a:ext cx="2554960" cy="399836"/>
          </a:xfrm>
          <a:prstGeom prst="rect">
            <a:avLst/>
          </a:prstGeom>
          <a:noFill/>
          <a:ln/>
          <a:effectLst/>
        </p:spPr>
      </p:pic>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57150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5105400" y="5117309"/>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33</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[Theorem-not hard to prove]</a:t>
            </a: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34</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Many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36</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00262"/>
          </a:xfrm>
          <a:prstGeom prst="rect">
            <a:avLst/>
          </a:prstGeom>
          <a:noFill/>
          <a:ln w="9525">
            <a:noFill/>
            <a:miter lim="800000"/>
            <a:headEnd/>
            <a:tailEnd/>
          </a:ln>
        </p:spPr>
        <p:txBody>
          <a:bodyPr>
            <a:spAutoFit/>
          </a:bodyPr>
          <a:lstStyle/>
          <a:p>
            <a:pPr marL="234950" indent="-234950">
              <a:spcBef>
                <a:spcPct val="50000"/>
              </a:spcBef>
              <a:buFontTx/>
              <a:buChar char="•"/>
            </a:pPr>
            <a:r>
              <a:rPr lang="en-US">
                <a:solidFill>
                  <a:srgbClr val="FF0000"/>
                </a:solidFill>
                <a:latin typeface="Arial" pitchFamily="34" charset="0"/>
              </a:rPr>
              <a:t>We don’t need to compute the value at this node.</a:t>
            </a:r>
            <a:endParaRPr lang="en-US">
              <a:latin typeface="Arial" pitchFamily="34" charset="0"/>
            </a:endParaRPr>
          </a:p>
          <a:p>
            <a:pPr marL="234950" indent="-234950">
              <a:spcBef>
                <a:spcPct val="50000"/>
              </a:spcBef>
              <a:buFontTx/>
              <a:buChar char="•"/>
            </a:pPr>
            <a:r>
              <a:rPr lang="en-US">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37</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382905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pic>
        <p:nvPicPr>
          <p:cNvPr id="6" name="Picture 2" descr="https://pbs.twimg.com/media/C5tJ-FYU4AA9Q6t.jpg">
            <a:extLst>
              <a:ext uri="{FF2B5EF4-FFF2-40B4-BE49-F238E27FC236}">
                <a16:creationId xmlns:a16="http://schemas.microsoft.com/office/drawing/2014/main" xmlns=""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41</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44</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45</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46</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47</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48</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49</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5</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50</a:t>
            </a:fld>
            <a:endParaRPr lang="en-US"/>
          </a:p>
        </p:txBody>
      </p:sp>
      <p:sp>
        <p:nvSpPr>
          <p:cNvPr id="4" name="TextBox 3">
            <a:extLst>
              <a:ext uri="{FF2B5EF4-FFF2-40B4-BE49-F238E27FC236}">
                <a16:creationId xmlns=""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
        <p:nvSpPr>
          <p:cNvPr id="6" name="TextBox 6">
            <a:extLst>
              <a:ext uri="{FF2B5EF4-FFF2-40B4-BE49-F238E27FC236}">
                <a16:creationId xmlns=""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53</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a:latin typeface="Times New Roman" pitchFamily="18" charset="0"/>
              </a:rPr>
              <a:t>v </a:t>
            </a:r>
            <a:r>
              <a:rPr lang="en-US" altLang="en-US" sz="2000" b="0" smtClean="0">
                <a:latin typeface="Times New Roman" pitchFamily="18" charset="0"/>
                <a:sym typeface="Symbol" pitchFamily="18" charset="2"/>
              </a:rPr>
              <a:t></a:t>
            </a:r>
            <a:r>
              <a:rPr lang="en-US" altLang="en-US" sz="2000" b="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dirty="0">
                <a:latin typeface="MS Shell Dlg" charset="0"/>
              </a:rPr>
              <a:t>if</a:t>
            </a:r>
            <a:r>
              <a:rPr lang="en-US" altLang="en-US" sz="2000" b="0" dirty="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54</a:t>
            </a:fld>
            <a:endParaRPr lang="en-US"/>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55</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a:t>function </a:t>
            </a:r>
            <a:r>
              <a:rPr lang="en-US" sz="2000"/>
              <a:t>MIN-VALUE(</a:t>
            </a:r>
            <a:r>
              <a:rPr lang="en-US" sz="2000" i="1"/>
              <a:t>state, </a:t>
            </a:r>
            <a:r>
              <a:rPr lang="en-US" sz="2000" i="1">
                <a:sym typeface="Symbol" pitchFamily="18" charset="2"/>
              </a:rPr>
              <a:t></a:t>
            </a:r>
            <a:r>
              <a:rPr lang="en-US" sz="2000" i="1"/>
              <a:t> , </a:t>
            </a:r>
            <a:r>
              <a:rPr lang="en-US" sz="2000" i="1">
                <a:sym typeface="Symbol" pitchFamily="18" charset="2"/>
              </a:rPr>
              <a:t></a:t>
            </a:r>
            <a:r>
              <a:rPr lang="en-US" sz="2000"/>
              <a:t>)</a:t>
            </a:r>
            <a:r>
              <a:rPr lang="en-US" sz="2000" b="1"/>
              <a:t> returns </a:t>
            </a:r>
            <a:r>
              <a:rPr lang="en-US" sz="2000" i="1"/>
              <a:t>a utility value</a:t>
            </a:r>
          </a:p>
          <a:p>
            <a:pPr eaLnBrk="1" hangingPunct="1"/>
            <a:r>
              <a:rPr lang="en-US" sz="2000" b="1"/>
              <a:t>   if </a:t>
            </a:r>
            <a:r>
              <a:rPr lang="en-US" sz="2000"/>
              <a:t>TERMINAL-TEST(</a:t>
            </a:r>
            <a:r>
              <a:rPr lang="en-US" sz="2000" i="1"/>
              <a:t>state</a:t>
            </a:r>
            <a:r>
              <a:rPr lang="en-US" sz="2000"/>
              <a:t>) </a:t>
            </a:r>
            <a:r>
              <a:rPr lang="en-US" sz="2000" b="1"/>
              <a:t>then return</a:t>
            </a:r>
            <a:r>
              <a:rPr lang="en-US" sz="2000"/>
              <a:t> UTILITY(</a:t>
            </a:r>
            <a:r>
              <a:rPr lang="en-US" sz="2000" i="1"/>
              <a:t>state</a:t>
            </a:r>
            <a:r>
              <a:rPr lang="en-US" sz="2000"/>
              <a:t>)</a:t>
            </a:r>
            <a:endParaRPr lang="en-US" sz="2000" b="1"/>
          </a:p>
          <a:p>
            <a:pPr eaLnBrk="1" hangingPunct="1"/>
            <a:r>
              <a:rPr lang="en-US" sz="2000" b="1"/>
              <a:t>   </a:t>
            </a:r>
            <a:r>
              <a:rPr lang="en-US" sz="2000" i="1"/>
              <a:t>v </a:t>
            </a:r>
            <a:r>
              <a:rPr lang="en-US" sz="2000">
                <a:sym typeface="Symbol" pitchFamily="18" charset="2"/>
              </a:rPr>
              <a:t></a:t>
            </a:r>
            <a:r>
              <a:rPr lang="en-US" sz="2000"/>
              <a:t> + ∞</a:t>
            </a:r>
          </a:p>
          <a:p>
            <a:pPr eaLnBrk="1" hangingPunct="1"/>
            <a:r>
              <a:rPr lang="en-US" sz="2000" b="1">
                <a:latin typeface="MS Shell Dlg" charset="0"/>
              </a:rPr>
              <a:t>   for </a:t>
            </a:r>
            <a:r>
              <a:rPr lang="en-US" sz="2000" i="1">
                <a:latin typeface="MS Shell Dlg" charset="0"/>
              </a:rPr>
              <a:t>a,s</a:t>
            </a:r>
            <a:r>
              <a:rPr lang="en-US" sz="2000">
                <a:latin typeface="MS Shell Dlg" charset="0"/>
              </a:rPr>
              <a:t> in SUCCESSORS(</a:t>
            </a:r>
            <a:r>
              <a:rPr lang="en-US" sz="2000" i="1">
                <a:latin typeface="MS Shell Dlg" charset="0"/>
              </a:rPr>
              <a:t>state</a:t>
            </a:r>
            <a:r>
              <a:rPr lang="en-US" sz="2000">
                <a:latin typeface="MS Shell Dlg" charset="0"/>
              </a:rPr>
              <a:t>) </a:t>
            </a:r>
            <a:r>
              <a:rPr lang="en-US" sz="2000" b="1">
                <a:latin typeface="MS Shell Dlg" charset="0"/>
              </a:rPr>
              <a:t>do</a:t>
            </a:r>
          </a:p>
          <a:p>
            <a:pPr eaLnBrk="1" hangingPunct="1"/>
            <a:r>
              <a:rPr lang="en-US" sz="2000" b="1"/>
              <a:t>      </a:t>
            </a:r>
            <a:r>
              <a:rPr lang="en-US" sz="2000" i="1"/>
              <a:t>v </a:t>
            </a:r>
            <a:r>
              <a:rPr lang="en-US" sz="2000">
                <a:sym typeface="Symbol" pitchFamily="18" charset="2"/>
              </a:rPr>
              <a:t></a:t>
            </a:r>
            <a:r>
              <a:rPr lang="en-US" sz="2000"/>
              <a:t> </a:t>
            </a:r>
            <a:r>
              <a:rPr lang="en-US" sz="2000">
                <a:latin typeface="MS Shell Dlg" charset="0"/>
              </a:rPr>
              <a:t>MIN(</a:t>
            </a:r>
            <a:r>
              <a:rPr lang="en-US" sz="2000" i="1">
                <a:latin typeface="MS Shell Dlg" charset="0"/>
              </a:rPr>
              <a:t>v,</a:t>
            </a:r>
            <a:r>
              <a:rPr lang="en-US" sz="2000">
                <a:latin typeface="MS Shell Dlg" charset="0"/>
              </a:rPr>
              <a:t>MAX-VALUE(</a:t>
            </a:r>
            <a:r>
              <a:rPr lang="en-US" sz="2000" i="1">
                <a:latin typeface="MS Shell Dlg" charset="0"/>
              </a:rPr>
              <a:t>s</a:t>
            </a:r>
            <a:r>
              <a:rPr lang="en-US" sz="2000">
                <a:latin typeface="MS Shell Dlg" charset="0"/>
              </a:rPr>
              <a:t>, </a:t>
            </a:r>
            <a:r>
              <a:rPr lang="en-US" sz="2000" i="1">
                <a:sym typeface="Symbol" pitchFamily="18" charset="2"/>
              </a:rPr>
              <a:t></a:t>
            </a:r>
            <a:r>
              <a:rPr lang="en-US" sz="2000" i="1"/>
              <a:t> , </a:t>
            </a:r>
            <a:r>
              <a:rPr lang="en-US" sz="2000" i="1">
                <a:sym typeface="Symbol" pitchFamily="18" charset="2"/>
              </a:rPr>
              <a:t></a:t>
            </a:r>
            <a:r>
              <a:rPr lang="en-US" sz="2000">
                <a:latin typeface="MS Shell Dlg" charset="0"/>
              </a:rPr>
              <a:t>))</a:t>
            </a:r>
          </a:p>
          <a:p>
            <a:pPr eaLnBrk="1" hangingPunct="1"/>
            <a:r>
              <a:rPr lang="en-US" sz="2000" b="1">
                <a:latin typeface="MS Shell Dlg" charset="0"/>
              </a:rPr>
              <a:t>     if</a:t>
            </a:r>
            <a:r>
              <a:rPr lang="en-US" sz="2000">
                <a:latin typeface="MS Shell Dlg" charset="0"/>
              </a:rPr>
              <a:t> </a:t>
            </a:r>
            <a:r>
              <a:rPr lang="en-US" sz="2000" i="1"/>
              <a:t>v</a:t>
            </a:r>
            <a:r>
              <a:rPr lang="en-US" sz="2000">
                <a:latin typeface="MS Shell Dlg" charset="0"/>
              </a:rPr>
              <a:t> ≤ </a:t>
            </a:r>
            <a:r>
              <a:rPr lang="en-US" sz="2000" i="1">
                <a:sym typeface="Symbol" pitchFamily="18" charset="2"/>
              </a:rPr>
              <a:t></a:t>
            </a:r>
            <a:r>
              <a:rPr lang="en-US" sz="2000">
                <a:latin typeface="MS Shell Dlg" charset="0"/>
              </a:rPr>
              <a:t> </a:t>
            </a:r>
            <a:r>
              <a:rPr lang="en-US" sz="2000" b="1">
                <a:latin typeface="MS Shell Dlg" charset="0"/>
              </a:rPr>
              <a:t>then return</a:t>
            </a:r>
            <a:r>
              <a:rPr lang="en-US" sz="2000">
                <a:latin typeface="MS Shell Dlg" charset="0"/>
              </a:rPr>
              <a:t> </a:t>
            </a:r>
            <a:r>
              <a:rPr lang="en-US" sz="2000" i="1"/>
              <a:t>v</a:t>
            </a:r>
          </a:p>
          <a:p>
            <a:pPr eaLnBrk="1" hangingPunct="1"/>
            <a:r>
              <a:rPr lang="en-US" sz="2000" i="1"/>
              <a:t>      </a:t>
            </a:r>
            <a:r>
              <a:rPr lang="en-US" sz="2000" i="1">
                <a:sym typeface="Symbol" pitchFamily="18" charset="2"/>
              </a:rPr>
              <a:t> </a:t>
            </a:r>
            <a:r>
              <a:rPr lang="en-US" sz="2000">
                <a:sym typeface="Symbol" pitchFamily="18" charset="2"/>
              </a:rPr>
              <a:t></a:t>
            </a:r>
            <a:r>
              <a:rPr lang="en-US" sz="2000" i="1">
                <a:sym typeface="Symbol" pitchFamily="18" charset="2"/>
              </a:rPr>
              <a:t> </a:t>
            </a:r>
            <a:r>
              <a:rPr lang="en-US" sz="2000">
                <a:sym typeface="Symbol" pitchFamily="18" charset="2"/>
              </a:rPr>
              <a:t>MIN(</a:t>
            </a:r>
            <a:r>
              <a:rPr lang="en-US" sz="2000" i="1">
                <a:sym typeface="Symbol" pitchFamily="18" charset="2"/>
              </a:rPr>
              <a:t></a:t>
            </a:r>
            <a:r>
              <a:rPr lang="en-US" sz="2000">
                <a:sym typeface="Symbol" pitchFamily="18" charset="2"/>
              </a:rPr>
              <a:t> ,</a:t>
            </a:r>
            <a:r>
              <a:rPr lang="en-US" sz="2000" i="1">
                <a:sym typeface="Symbol" pitchFamily="18" charset="2"/>
              </a:rPr>
              <a:t>v</a:t>
            </a:r>
            <a:r>
              <a:rPr lang="en-US" sz="2000">
                <a:sym typeface="Symbol" pitchFamily="18" charset="2"/>
              </a:rPr>
              <a:t>)</a:t>
            </a:r>
            <a:endParaRPr lang="en-US" sz="2000">
              <a:latin typeface="MS Shell Dlg" charset="0"/>
            </a:endParaRPr>
          </a:p>
          <a:p>
            <a:pPr eaLnBrk="1" hangingPunct="1"/>
            <a:r>
              <a:rPr lang="en-US" sz="2000" b="1">
                <a:latin typeface="MS Shell Dlg" charset="0"/>
              </a:rPr>
              <a:t>   return </a:t>
            </a:r>
            <a:r>
              <a:rPr lang="en-US" sz="2000" i="1">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
        <p:nvSpPr>
          <p:cNvPr id="15" name="TextBox 6">
            <a:extLst>
              <a:ext uri="{FF2B5EF4-FFF2-40B4-BE49-F238E27FC236}">
                <a16:creationId xmlns=""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6" name="TextBox 11">
            <a:extLst>
              <a:ext uri="{FF2B5EF4-FFF2-40B4-BE49-F238E27FC236}">
                <a16:creationId xmlns=""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5" name="TextBox 11">
            <a:extLst>
              <a:ext uri="{FF2B5EF4-FFF2-40B4-BE49-F238E27FC236}">
                <a16:creationId xmlns=""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1" name="TextBox 6">
            <a:extLst>
              <a:ext uri="{FF2B5EF4-FFF2-40B4-BE49-F238E27FC236}">
                <a16:creationId xmlns=""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6</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2" name="TextBox 6">
            <a:extLst>
              <a:ext uri="{FF2B5EF4-FFF2-40B4-BE49-F238E27FC236}">
                <a16:creationId xmlns=""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1" name="TextBox 6">
            <a:extLst>
              <a:ext uri="{FF2B5EF4-FFF2-40B4-BE49-F238E27FC236}">
                <a16:creationId xmlns=""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0" name="TextBox 6">
            <a:extLst>
              <a:ext uri="{FF2B5EF4-FFF2-40B4-BE49-F238E27FC236}">
                <a16:creationId xmlns=""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1" name="TextBox 6">
            <a:extLst>
              <a:ext uri="{FF2B5EF4-FFF2-40B4-BE49-F238E27FC236}">
                <a16:creationId xmlns=""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5" name="TextBox 6">
            <a:extLst>
              <a:ext uri="{FF2B5EF4-FFF2-40B4-BE49-F238E27FC236}">
                <a16:creationId xmlns=""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2" name="TextBox 6">
            <a:extLst>
              <a:ext uri="{FF2B5EF4-FFF2-40B4-BE49-F238E27FC236}">
                <a16:creationId xmlns=""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1" name="TextBox 6">
            <a:extLst>
              <a:ext uri="{FF2B5EF4-FFF2-40B4-BE49-F238E27FC236}">
                <a16:creationId xmlns=""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69</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7</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70</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71</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342900" y="5541169"/>
            <a:ext cx="1771650" cy="357188"/>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72</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err="1" smtClean="0"/>
              <a:t>Expectimax</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Chapter 16.1-16.3</a:t>
            </a:r>
            <a:r>
              <a:rPr lang="en-US" dirty="0" smtClean="0"/>
              <a:t>,</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42900" y="5031331"/>
            <a:ext cx="4572000" cy="646331"/>
          </a:xfrm>
          <a:prstGeom prst="rect">
            <a:avLst/>
          </a:prstGeom>
        </p:spPr>
        <p:txBody>
          <a:bodyPr>
            <a:spAutoFit/>
          </a:bodyPr>
          <a:lstStyle/>
          <a:p>
            <a:pPr algn="ctr">
              <a:spcBef>
                <a:spcPct val="50000"/>
              </a:spcBef>
            </a:pPr>
            <a:r>
              <a:rPr lang="en-US" sz="1800" dirty="0">
                <a:latin typeface="Calibri"/>
                <a:cs typeface="Calibri"/>
              </a:rPr>
              <a:t>Slides courtesy of Dan Klein and Pieter </a:t>
            </a:r>
            <a:r>
              <a:rPr lang="en-US" sz="1800" dirty="0" err="1">
                <a:latin typeface="Calibri"/>
                <a:cs typeface="Calibri"/>
              </a:rPr>
              <a:t>Abbeel</a:t>
            </a:r>
            <a:r>
              <a:rPr lang="en-US" sz="1800" dirty="0">
                <a:latin typeface="Calibri"/>
                <a:cs typeface="Calibri"/>
              </a:rPr>
              <a:t/>
            </a:r>
            <a:br>
              <a:rPr lang="en-US" sz="1800" dirty="0">
                <a:latin typeface="Calibri"/>
                <a:cs typeface="Calibri"/>
              </a:rPr>
            </a:br>
            <a:r>
              <a:rPr lang="en-US" sz="1800" dirty="0">
                <a:latin typeface="Calibri"/>
                <a:cs typeface="Calibri"/>
              </a:rPr>
              <a:t>University </a:t>
            </a:r>
            <a:r>
              <a:rPr lang="en-US" sz="1800" dirty="0">
                <a:latin typeface="Calibri"/>
                <a:cs typeface="Calibri"/>
              </a:rPr>
              <a:t>of California, Berkeley</a:t>
            </a:r>
          </a:p>
        </p:txBody>
      </p:sp>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 Outcomes</a:t>
            </a:r>
            <a:endParaRPr lang="en-US" dirty="0"/>
          </a:p>
        </p:txBody>
      </p:sp>
      <p:pic>
        <p:nvPicPr>
          <p:cNvPr id="4" name="Picture 3"/>
          <p:cNvPicPr>
            <a:picLocks noChangeAspect="1"/>
          </p:cNvPicPr>
          <p:nvPr/>
        </p:nvPicPr>
        <p:blipFill>
          <a:blip r:embed="rId2"/>
          <a:stretch>
            <a:fillRect/>
          </a:stretch>
        </p:blipFill>
        <p:spPr>
          <a:xfrm>
            <a:off x="1657350" y="1943100"/>
            <a:ext cx="5657850" cy="3771900"/>
          </a:xfrm>
          <a:prstGeom prst="rect">
            <a:avLst/>
          </a:prstGeom>
        </p:spPr>
      </p:pic>
    </p:spTree>
    <p:extLst>
      <p:ext uri="{BB962C8B-B14F-4D97-AF65-F5344CB8AC3E}">
        <p14:creationId xmlns:p14="http://schemas.microsoft.com/office/powerpoint/2010/main" val="1664471085"/>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Worst-Case vs. Average Case</a:t>
            </a:r>
          </a:p>
        </p:txBody>
      </p:sp>
      <p:sp>
        <p:nvSpPr>
          <p:cNvPr id="16388" name="AutoShape 5"/>
          <p:cNvSpPr>
            <a:spLocks noChangeArrowheads="1"/>
          </p:cNvSpPr>
          <p:nvPr/>
        </p:nvSpPr>
        <p:spPr bwMode="auto">
          <a:xfrm>
            <a:off x="4343400" y="240030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89" name="AutoShape 6"/>
          <p:cNvSpPr>
            <a:spLocks noChangeArrowheads="1"/>
          </p:cNvSpPr>
          <p:nvPr/>
        </p:nvSpPr>
        <p:spPr bwMode="auto">
          <a:xfrm rot="10800000">
            <a:off x="3771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0" name="AutoShape 7"/>
          <p:cNvSpPr>
            <a:spLocks noChangeArrowheads="1"/>
          </p:cNvSpPr>
          <p:nvPr/>
        </p:nvSpPr>
        <p:spPr bwMode="auto">
          <a:xfrm rot="10800000">
            <a:off x="4914900" y="314325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6391" name="Rectangle 8"/>
          <p:cNvSpPr>
            <a:spLocks noChangeArrowheads="1"/>
          </p:cNvSpPr>
          <p:nvPr/>
        </p:nvSpPr>
        <p:spPr bwMode="auto">
          <a:xfrm>
            <a:off x="3486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16392" name="Rectangle 9"/>
          <p:cNvSpPr>
            <a:spLocks noChangeArrowheads="1"/>
          </p:cNvSpPr>
          <p:nvPr/>
        </p:nvSpPr>
        <p:spPr bwMode="auto">
          <a:xfrm>
            <a:off x="400050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16393" name="Rectangle 10"/>
          <p:cNvSpPr>
            <a:spLocks noChangeArrowheads="1"/>
          </p:cNvSpPr>
          <p:nvPr/>
        </p:nvSpPr>
        <p:spPr bwMode="auto">
          <a:xfrm>
            <a:off x="46291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9</a:t>
            </a:r>
          </a:p>
        </p:txBody>
      </p:sp>
      <p:sp>
        <p:nvSpPr>
          <p:cNvPr id="16394" name="Rectangle 11"/>
          <p:cNvSpPr>
            <a:spLocks noChangeArrowheads="1"/>
          </p:cNvSpPr>
          <p:nvPr/>
        </p:nvSpPr>
        <p:spPr bwMode="auto">
          <a:xfrm>
            <a:off x="5200650" y="411480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3914775" y="2628900"/>
            <a:ext cx="571500" cy="51435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4486275" y="2628900"/>
            <a:ext cx="571500" cy="51435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3629025" y="3371850"/>
            <a:ext cx="285750" cy="74295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3914775" y="3371850"/>
            <a:ext cx="228600" cy="74295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4772025" y="3371850"/>
            <a:ext cx="285750" cy="74295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5057775" y="3371850"/>
            <a:ext cx="285750" cy="74295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4645819" y="2214652"/>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max</a:t>
            </a:r>
          </a:p>
        </p:txBody>
      </p:sp>
      <p:sp>
        <p:nvSpPr>
          <p:cNvPr id="16402" name="Text Box 19"/>
          <p:cNvSpPr txBox="1">
            <a:spLocks noChangeArrowheads="1"/>
          </p:cNvSpPr>
          <p:nvPr/>
        </p:nvSpPr>
        <p:spPr bwMode="auto">
          <a:xfrm>
            <a:off x="5257801" y="2900452"/>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min</a:t>
            </a:r>
          </a:p>
        </p:txBody>
      </p:sp>
      <p:sp>
        <p:nvSpPr>
          <p:cNvPr id="24" name="Oval 15"/>
          <p:cNvSpPr>
            <a:spLocks noChangeArrowheads="1"/>
          </p:cNvSpPr>
          <p:nvPr/>
        </p:nvSpPr>
        <p:spPr bwMode="auto">
          <a:xfrm>
            <a:off x="3771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5" name="Oval 16"/>
          <p:cNvSpPr>
            <a:spLocks noChangeArrowheads="1"/>
          </p:cNvSpPr>
          <p:nvPr/>
        </p:nvSpPr>
        <p:spPr bwMode="auto">
          <a:xfrm>
            <a:off x="4914900" y="31432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26" name="TextBox 25"/>
          <p:cNvSpPr txBox="1"/>
          <p:nvPr/>
        </p:nvSpPr>
        <p:spPr>
          <a:xfrm>
            <a:off x="0" y="4800600"/>
            <a:ext cx="9144000" cy="415498"/>
          </a:xfrm>
          <a:prstGeom prst="rect">
            <a:avLst/>
          </a:prstGeom>
          <a:noFill/>
        </p:spPr>
        <p:txBody>
          <a:bodyPr wrap="square" rtlCol="0">
            <a:spAutoFit/>
          </a:bodyPr>
          <a:lstStyle/>
          <a:p>
            <a:pPr algn="ctr"/>
            <a:r>
              <a:rPr lang="en-US" sz="2100" dirty="0">
                <a:latin typeface="Calibri" pitchFamily="34" charset="0"/>
              </a:rPr>
              <a:t>Idea: Uncertain outcomes controlled by chance, not an adversary!</a:t>
            </a:r>
            <a:endParaRPr lang="en-US" sz="2100" dirty="0">
              <a:latin typeface="Calibri" pitchFamily="34" charset="0"/>
            </a:endParaRPr>
          </a:p>
        </p:txBody>
      </p:sp>
      <p:pic>
        <p:nvPicPr>
          <p:cNvPr id="2" name="Picture 1"/>
          <p:cNvPicPr>
            <a:picLocks noChangeAspect="1"/>
          </p:cNvPicPr>
          <p:nvPr/>
        </p:nvPicPr>
        <p:blipFill>
          <a:blip r:embed="rId3"/>
          <a:stretch>
            <a:fillRect/>
          </a:stretch>
        </p:blipFill>
        <p:spPr>
          <a:xfrm>
            <a:off x="6343650" y="1952980"/>
            <a:ext cx="2171700" cy="1874901"/>
          </a:xfrm>
          <a:prstGeom prst="rect">
            <a:avLst/>
          </a:prstGeom>
        </p:spPr>
      </p:pic>
      <p:pic>
        <p:nvPicPr>
          <p:cNvPr id="3" name="Picture 2"/>
          <p:cNvPicPr>
            <a:picLocks noChangeAspect="1"/>
          </p:cNvPicPr>
          <p:nvPr/>
        </p:nvPicPr>
        <p:blipFill>
          <a:blip r:embed="rId4"/>
          <a:stretch>
            <a:fillRect/>
          </a:stretch>
        </p:blipFill>
        <p:spPr>
          <a:xfrm>
            <a:off x="777908" y="1952980"/>
            <a:ext cx="1824734" cy="1622189"/>
          </a:xfrm>
          <a:prstGeom prst="rect">
            <a:avLst/>
          </a:prstGeom>
        </p:spPr>
      </p:pic>
    </p:spTree>
    <p:extLst>
      <p:ext uri="{BB962C8B-B14F-4D97-AF65-F5344CB8AC3E}">
        <p14:creationId xmlns:p14="http://schemas.microsoft.com/office/powerpoint/2010/main" val="688018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38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39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Expectimax</a:t>
            </a:r>
            <a:r>
              <a:rPr lang="en-US" dirty="0" smtClean="0"/>
              <a:t> Search</a:t>
            </a:r>
          </a:p>
        </p:txBody>
      </p:sp>
      <p:sp>
        <p:nvSpPr>
          <p:cNvPr id="1106947" name="Rectangle 3"/>
          <p:cNvSpPr>
            <a:spLocks noGrp="1" noChangeArrowheads="1"/>
          </p:cNvSpPr>
          <p:nvPr>
            <p:ph idx="1"/>
          </p:nvPr>
        </p:nvSpPr>
        <p:spPr>
          <a:xfrm>
            <a:off x="342900" y="1943100"/>
            <a:ext cx="5600700" cy="3657600"/>
          </a:xfrm>
        </p:spPr>
        <p:txBody>
          <a:bodyPr/>
          <a:lstStyle/>
          <a:p>
            <a:pPr>
              <a:lnSpc>
                <a:spcPct val="85000"/>
              </a:lnSpc>
              <a:spcBef>
                <a:spcPct val="0"/>
              </a:spcBef>
            </a:pPr>
            <a:r>
              <a:rPr lang="en-US" sz="1650" dirty="0"/>
              <a:t>Why wouldn’t we know what the result of an action will be?</a:t>
            </a:r>
          </a:p>
          <a:p>
            <a:pPr lvl="1">
              <a:lnSpc>
                <a:spcPct val="85000"/>
              </a:lnSpc>
              <a:spcBef>
                <a:spcPct val="0"/>
              </a:spcBef>
            </a:pPr>
            <a:r>
              <a:rPr lang="en-US" sz="1500" dirty="0"/>
              <a:t>Explicit randomness: rolling dice</a:t>
            </a:r>
          </a:p>
          <a:p>
            <a:pPr lvl="1">
              <a:lnSpc>
                <a:spcPct val="85000"/>
              </a:lnSpc>
              <a:spcBef>
                <a:spcPct val="0"/>
              </a:spcBef>
            </a:pPr>
            <a:r>
              <a:rPr lang="en-US" sz="1500" dirty="0"/>
              <a:t>Unpredictable opponents: the opponent isn’t optimal</a:t>
            </a:r>
          </a:p>
          <a:p>
            <a:pPr lvl="1">
              <a:lnSpc>
                <a:spcPct val="85000"/>
              </a:lnSpc>
              <a:spcBef>
                <a:spcPct val="0"/>
              </a:spcBef>
            </a:pPr>
            <a:r>
              <a:rPr lang="en-US" sz="1500" dirty="0"/>
              <a:t>Actions can fail: when moving a robot, wheels might slip</a:t>
            </a:r>
          </a:p>
          <a:p>
            <a:pPr lvl="1">
              <a:lnSpc>
                <a:spcPct val="85000"/>
              </a:lnSpc>
              <a:spcBef>
                <a:spcPct val="0"/>
              </a:spcBef>
            </a:pPr>
            <a:endParaRPr lang="en-US" sz="1500" dirty="0"/>
          </a:p>
          <a:p>
            <a:pPr>
              <a:lnSpc>
                <a:spcPct val="85000"/>
              </a:lnSpc>
              <a:spcBef>
                <a:spcPct val="0"/>
              </a:spcBef>
            </a:pPr>
            <a:r>
              <a:rPr lang="en-US" sz="1650" dirty="0"/>
              <a:t>Values should now reflect average-case (</a:t>
            </a:r>
            <a:r>
              <a:rPr lang="en-US" sz="1650" dirty="0" err="1"/>
              <a:t>expectimax</a:t>
            </a:r>
            <a:r>
              <a:rPr lang="en-US" sz="1650" dirty="0"/>
              <a:t>) outcomes, not worst-case (</a:t>
            </a:r>
            <a:r>
              <a:rPr lang="en-US" sz="1650" dirty="0" err="1"/>
              <a:t>minimax</a:t>
            </a:r>
            <a:r>
              <a:rPr lang="en-US" sz="1650" dirty="0"/>
              <a:t>) outcomes</a:t>
            </a:r>
          </a:p>
          <a:p>
            <a:pPr>
              <a:lnSpc>
                <a:spcPct val="85000"/>
              </a:lnSpc>
              <a:spcBef>
                <a:spcPct val="0"/>
              </a:spcBef>
            </a:pPr>
            <a:endParaRPr lang="en-US" sz="1650" dirty="0"/>
          </a:p>
          <a:p>
            <a:pPr>
              <a:lnSpc>
                <a:spcPct val="85000"/>
              </a:lnSpc>
              <a:spcBef>
                <a:spcPct val="0"/>
              </a:spcBef>
            </a:pPr>
            <a:r>
              <a:rPr lang="en-US" sz="1650" dirty="0" err="1">
                <a:solidFill>
                  <a:srgbClr val="C00000"/>
                </a:solidFill>
              </a:rPr>
              <a:t>Expectimax</a:t>
            </a:r>
            <a:r>
              <a:rPr lang="en-US" sz="1650" dirty="0">
                <a:solidFill>
                  <a:srgbClr val="C00000"/>
                </a:solidFill>
              </a:rPr>
              <a:t> search:</a:t>
            </a:r>
            <a:r>
              <a:rPr lang="en-US" sz="1650" dirty="0"/>
              <a:t> compute the average score under optimal play</a:t>
            </a:r>
          </a:p>
          <a:p>
            <a:pPr lvl="1">
              <a:lnSpc>
                <a:spcPct val="85000"/>
              </a:lnSpc>
              <a:spcBef>
                <a:spcPct val="0"/>
              </a:spcBef>
            </a:pPr>
            <a:r>
              <a:rPr lang="en-US" sz="1500" dirty="0"/>
              <a:t>Max nodes as in </a:t>
            </a:r>
            <a:r>
              <a:rPr lang="en-US" sz="1500" dirty="0" err="1"/>
              <a:t>minimax</a:t>
            </a:r>
            <a:r>
              <a:rPr lang="en-US" sz="1500" dirty="0"/>
              <a:t> search</a:t>
            </a:r>
          </a:p>
          <a:p>
            <a:pPr lvl="1">
              <a:lnSpc>
                <a:spcPct val="85000"/>
              </a:lnSpc>
              <a:spcBef>
                <a:spcPct val="0"/>
              </a:spcBef>
            </a:pPr>
            <a:r>
              <a:rPr lang="en-US" sz="1500" dirty="0"/>
              <a:t>Chance nodes are like min nodes but the outcome is uncertain</a:t>
            </a:r>
          </a:p>
          <a:p>
            <a:pPr lvl="1">
              <a:lnSpc>
                <a:spcPct val="85000"/>
              </a:lnSpc>
              <a:spcBef>
                <a:spcPct val="0"/>
              </a:spcBef>
            </a:pPr>
            <a:r>
              <a:rPr lang="en-US" sz="1500" dirty="0"/>
              <a:t>Calculate their </a:t>
            </a:r>
            <a:r>
              <a:rPr lang="en-US" sz="1500" dirty="0">
                <a:solidFill>
                  <a:srgbClr val="CC0000"/>
                </a:solidFill>
              </a:rPr>
              <a:t>expected utilities</a:t>
            </a:r>
            <a:endParaRPr lang="en-US" sz="1500" dirty="0"/>
          </a:p>
          <a:p>
            <a:pPr lvl="1">
              <a:lnSpc>
                <a:spcPct val="85000"/>
              </a:lnSpc>
              <a:spcBef>
                <a:spcPct val="0"/>
              </a:spcBef>
            </a:pPr>
            <a:r>
              <a:rPr lang="en-US" sz="1500" dirty="0"/>
              <a:t>I.e. take weighted average (expectation) of children</a:t>
            </a:r>
          </a:p>
          <a:p>
            <a:pPr>
              <a:lnSpc>
                <a:spcPct val="85000"/>
              </a:lnSpc>
              <a:spcBef>
                <a:spcPct val="0"/>
              </a:spcBef>
            </a:pPr>
            <a:endParaRPr lang="en-US" sz="1650" dirty="0"/>
          </a:p>
          <a:p>
            <a:pPr>
              <a:lnSpc>
                <a:spcPct val="85000"/>
              </a:lnSpc>
              <a:spcBef>
                <a:spcPct val="0"/>
              </a:spcBef>
            </a:pPr>
            <a:r>
              <a:rPr lang="en-US" sz="1650" dirty="0"/>
              <a:t>Later, we’ll learn how to formalize the underlying uncertain-result problems as </a:t>
            </a:r>
            <a:r>
              <a:rPr lang="en-US" sz="1650" dirty="0">
                <a:solidFill>
                  <a:srgbClr val="C00000"/>
                </a:solidFill>
              </a:rPr>
              <a:t>Markov Decision Processes</a:t>
            </a:r>
          </a:p>
        </p:txBody>
      </p:sp>
      <p:sp>
        <p:nvSpPr>
          <p:cNvPr id="5126" name="AutoShape 4"/>
          <p:cNvSpPr>
            <a:spLocks noChangeArrowheads="1"/>
          </p:cNvSpPr>
          <p:nvPr/>
        </p:nvSpPr>
        <p:spPr bwMode="auto">
          <a:xfrm>
            <a:off x="7143750" y="222885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127" name="Rectangle 5"/>
          <p:cNvSpPr>
            <a:spLocks noChangeArrowheads="1"/>
          </p:cNvSpPr>
          <p:nvPr/>
        </p:nvSpPr>
        <p:spPr bwMode="auto">
          <a:xfrm>
            <a:off x="6286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28" name="Rectangle 6"/>
          <p:cNvSpPr>
            <a:spLocks noChangeArrowheads="1"/>
          </p:cNvSpPr>
          <p:nvPr/>
        </p:nvSpPr>
        <p:spPr bwMode="auto">
          <a:xfrm>
            <a:off x="680085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4</a:t>
            </a:r>
          </a:p>
        </p:txBody>
      </p:sp>
      <p:sp>
        <p:nvSpPr>
          <p:cNvPr id="5129" name="Rectangle 7"/>
          <p:cNvSpPr>
            <a:spLocks noChangeArrowheads="1"/>
          </p:cNvSpPr>
          <p:nvPr/>
        </p:nvSpPr>
        <p:spPr bwMode="auto">
          <a:xfrm>
            <a:off x="74295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5130" name="Rectangle 8"/>
          <p:cNvSpPr>
            <a:spLocks noChangeArrowheads="1"/>
          </p:cNvSpPr>
          <p:nvPr/>
        </p:nvSpPr>
        <p:spPr bwMode="auto">
          <a:xfrm>
            <a:off x="8001000" y="3943350"/>
            <a:ext cx="285750" cy="228600"/>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pitchFamily="34" charset="0"/>
              </a:rPr>
              <a:t>7</a:t>
            </a:r>
          </a:p>
        </p:txBody>
      </p:sp>
      <p:cxnSp>
        <p:nvCxnSpPr>
          <p:cNvPr id="5131" name="AutoShape 9"/>
          <p:cNvCxnSpPr>
            <a:cxnSpLocks noChangeShapeType="1"/>
            <a:stCxn id="5126" idx="3"/>
            <a:endCxn id="5137" idx="0"/>
          </p:cNvCxnSpPr>
          <p:nvPr/>
        </p:nvCxnSpPr>
        <p:spPr bwMode="auto">
          <a:xfrm flipH="1">
            <a:off x="6715125" y="2457450"/>
            <a:ext cx="571500" cy="4572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7286625" y="2457450"/>
            <a:ext cx="571500" cy="4572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6429375" y="3200400"/>
            <a:ext cx="285750" cy="74295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6715125" y="3200400"/>
            <a:ext cx="228600" cy="74295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7572375" y="3200400"/>
            <a:ext cx="285750" cy="74295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7858125" y="3200400"/>
            <a:ext cx="285750" cy="74295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6572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8" name="Oval 16"/>
          <p:cNvSpPr>
            <a:spLocks noChangeArrowheads="1"/>
          </p:cNvSpPr>
          <p:nvPr/>
        </p:nvSpPr>
        <p:spPr bwMode="auto">
          <a:xfrm>
            <a:off x="7715250" y="2914650"/>
            <a:ext cx="285750" cy="285750"/>
          </a:xfrm>
          <a:prstGeom prst="ellipse">
            <a:avLst/>
          </a:prstGeom>
          <a:solidFill>
            <a:srgbClr val="B5EDC2"/>
          </a:solidFill>
          <a:ln w="9525">
            <a:solidFill>
              <a:schemeClr val="tx1"/>
            </a:solidFill>
            <a:round/>
            <a:headEnd/>
            <a:tailEnd/>
          </a:ln>
        </p:spPr>
        <p:txBody>
          <a:bodyPr wrap="none" anchor="ctr"/>
          <a:lstStyle/>
          <a:p>
            <a:endParaRPr lang="en-US" sz="1800">
              <a:latin typeface="Calibri" pitchFamily="34" charset="0"/>
            </a:endParaRPr>
          </a:p>
        </p:txBody>
      </p:sp>
      <p:sp>
        <p:nvSpPr>
          <p:cNvPr id="5139" name="Text Box 17"/>
          <p:cNvSpPr txBox="1">
            <a:spLocks noChangeArrowheads="1"/>
          </p:cNvSpPr>
          <p:nvPr/>
        </p:nvSpPr>
        <p:spPr bwMode="auto">
          <a:xfrm>
            <a:off x="7446169" y="1996768"/>
            <a:ext cx="497681" cy="646331"/>
          </a:xfrm>
          <a:prstGeom prst="rect">
            <a:avLst/>
          </a:prstGeom>
          <a:noFill/>
          <a:ln w="12700">
            <a:noFill/>
            <a:miter lim="800000"/>
            <a:headEnd/>
            <a:tailEnd/>
          </a:ln>
        </p:spPr>
        <p:txBody>
          <a:bodyPr anchor="ctr">
            <a:spAutoFit/>
          </a:bodyPr>
          <a:lstStyle/>
          <a:p>
            <a:pPr algn="ctr">
              <a:spcBef>
                <a:spcPct val="50000"/>
              </a:spcBef>
            </a:pPr>
            <a:r>
              <a:rPr lang="en-US" sz="1800" b="1">
                <a:latin typeface="Calibri" pitchFamily="34" charset="0"/>
              </a:rPr>
              <a:t>max</a:t>
            </a:r>
          </a:p>
        </p:txBody>
      </p:sp>
      <p:sp>
        <p:nvSpPr>
          <p:cNvPr id="5140" name="Text Box 18"/>
          <p:cNvSpPr txBox="1">
            <a:spLocks noChangeArrowheads="1"/>
          </p:cNvSpPr>
          <p:nvPr/>
        </p:nvSpPr>
        <p:spPr bwMode="auto">
          <a:xfrm>
            <a:off x="8001000" y="2730193"/>
            <a:ext cx="800100" cy="646331"/>
          </a:xfrm>
          <a:prstGeom prst="rect">
            <a:avLst/>
          </a:prstGeom>
          <a:noFill/>
          <a:ln w="12700">
            <a:noFill/>
            <a:miter lim="800000"/>
            <a:headEnd/>
            <a:tailEnd/>
          </a:ln>
        </p:spPr>
        <p:txBody>
          <a:bodyPr anchor="ctr">
            <a:spAutoFit/>
          </a:bodyPr>
          <a:lstStyle/>
          <a:p>
            <a:pPr algn="ctr">
              <a:spcBef>
                <a:spcPct val="50000"/>
              </a:spcBef>
            </a:pPr>
            <a:r>
              <a:rPr lang="en-US" sz="1800" b="1" dirty="0">
                <a:latin typeface="Calibri" pitchFamily="34" charset="0"/>
              </a:rPr>
              <a:t>chance</a:t>
            </a:r>
          </a:p>
        </p:txBody>
      </p:sp>
      <p:sp>
        <p:nvSpPr>
          <p:cNvPr id="5141" name="Rectangle 8"/>
          <p:cNvSpPr>
            <a:spLocks noChangeArrowheads="1"/>
          </p:cNvSpPr>
          <p:nvPr/>
        </p:nvSpPr>
        <p:spPr bwMode="auto">
          <a:xfrm>
            <a:off x="6286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10</a:t>
            </a:r>
          </a:p>
        </p:txBody>
      </p:sp>
      <p:sp>
        <p:nvSpPr>
          <p:cNvPr id="5142" name="Rectangle 9"/>
          <p:cNvSpPr>
            <a:spLocks noChangeArrowheads="1"/>
          </p:cNvSpPr>
          <p:nvPr/>
        </p:nvSpPr>
        <p:spPr bwMode="auto">
          <a:xfrm>
            <a:off x="680085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a:t>
            </a:r>
          </a:p>
        </p:txBody>
      </p:sp>
      <p:sp>
        <p:nvSpPr>
          <p:cNvPr id="5143" name="Rectangle 10"/>
          <p:cNvSpPr>
            <a:spLocks noChangeArrowheads="1"/>
          </p:cNvSpPr>
          <p:nvPr/>
        </p:nvSpPr>
        <p:spPr bwMode="auto">
          <a:xfrm>
            <a:off x="74295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dirty="0">
                <a:latin typeface="Calibri" pitchFamily="34" charset="0"/>
              </a:rPr>
              <a:t>9</a:t>
            </a:r>
          </a:p>
        </p:txBody>
      </p:sp>
      <p:sp>
        <p:nvSpPr>
          <p:cNvPr id="5144" name="Rectangle 11"/>
          <p:cNvSpPr>
            <a:spLocks noChangeArrowheads="1"/>
          </p:cNvSpPr>
          <p:nvPr/>
        </p:nvSpPr>
        <p:spPr bwMode="auto">
          <a:xfrm>
            <a:off x="8001000" y="3943350"/>
            <a:ext cx="285750" cy="228600"/>
          </a:xfrm>
          <a:prstGeom prst="rect">
            <a:avLst/>
          </a:prstGeom>
          <a:solidFill>
            <a:srgbClr val="CC99FF"/>
          </a:solidFill>
          <a:ln w="9525">
            <a:solidFill>
              <a:schemeClr val="tx1"/>
            </a:solidFill>
            <a:miter lim="800000"/>
            <a:headEnd/>
            <a:tailEnd/>
          </a:ln>
        </p:spPr>
        <p:txBody>
          <a:bodyPr wrap="none" anchor="ctr"/>
          <a:lstStyle/>
          <a:p>
            <a:pPr algn="ctr"/>
            <a:r>
              <a:rPr lang="en-US" sz="1800">
                <a:latin typeface="Calibri" pitchFamily="34" charset="0"/>
              </a:rPr>
              <a:t>100</a:t>
            </a:r>
          </a:p>
        </p:txBody>
      </p:sp>
    </p:spTree>
    <p:extLst>
      <p:ext uri="{BB962C8B-B14F-4D97-AF65-F5344CB8AC3E}">
        <p14:creationId xmlns:p14="http://schemas.microsoft.com/office/powerpoint/2010/main" val="908863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94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8859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943100"/>
            <a:ext cx="5715000" cy="142875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smtClean="0"/>
          </a:p>
        </p:txBody>
      </p:sp>
      <p:sp>
        <p:nvSpPr>
          <p:cNvPr id="13315" name="Content Placeholder 2"/>
          <p:cNvSpPr>
            <a:spLocks noGrp="1"/>
          </p:cNvSpPr>
          <p:nvPr>
            <p:ph idx="1"/>
          </p:nvPr>
        </p:nvSpPr>
        <p:spPr>
          <a:xfrm>
            <a:off x="1828800" y="194310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00B050"/>
                </a:solidFill>
              </a:rPr>
              <a:t>EXP</a:t>
            </a:r>
            <a:r>
              <a:rPr lang="en-US" sz="1800" dirty="0"/>
              <a:t>: return </a:t>
            </a:r>
            <a:r>
              <a:rPr lang="en-US" sz="1800" dirty="0">
                <a:solidFill>
                  <a:srgbClr val="00B050"/>
                </a:solidFill>
              </a:rPr>
              <a:t>exp-value(state)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869267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Expectimax</a:t>
            </a:r>
            <a:r>
              <a:rPr lang="en-US" dirty="0" smtClean="0"/>
              <a:t> </a:t>
            </a:r>
            <a:r>
              <a:rPr lang="en-US" dirty="0" err="1" smtClean="0"/>
              <a:t>Pseudocode</a:t>
            </a:r>
            <a:endParaRPr lang="en-US" dirty="0"/>
          </a:p>
        </p:txBody>
      </p:sp>
      <p:sp>
        <p:nvSpPr>
          <p:cNvPr id="4" name="Rounded Rectangle 3"/>
          <p:cNvSpPr/>
          <p:nvPr/>
        </p:nvSpPr>
        <p:spPr>
          <a:xfrm>
            <a:off x="514350" y="2114550"/>
            <a:ext cx="3543300" cy="188595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Content Placeholder 2"/>
          <p:cNvSpPr txBox="1">
            <a:spLocks/>
          </p:cNvSpPr>
          <p:nvPr/>
        </p:nvSpPr>
        <p:spPr bwMode="auto">
          <a:xfrm>
            <a:off x="608868" y="22288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00B050"/>
                </a:solidFill>
                <a:latin typeface="Calibri" pitchFamily="34" charset="0"/>
                <a:cs typeface="+mn-cs"/>
              </a:rPr>
              <a:t>def exp-value(state):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latin typeface="Calibri" pitchFamily="34" charset="0"/>
                <a:cs typeface="Times New Roman" pitchFamily="18" charset="0"/>
              </a:rPr>
              <a:t>0</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557185" lvl="1" indent="-214303">
              <a:lnSpc>
                <a:spcPct val="80000"/>
              </a:lnSpc>
              <a:spcBef>
                <a:spcPct val="20000"/>
              </a:spcBef>
              <a:buClr>
                <a:schemeClr val="tx1"/>
              </a:buClr>
              <a:defRPr/>
            </a:pPr>
            <a:r>
              <a:rPr lang="en-US" sz="1800" kern="0" dirty="0">
                <a:latin typeface="Calibri" pitchFamily="34" charset="0"/>
              </a:rPr>
              <a:t>		p = probability(successor)</a:t>
            </a:r>
          </a:p>
          <a:p>
            <a:pPr marL="857207" lvl="2" indent="-171442">
              <a:lnSpc>
                <a:spcPct val="80000"/>
              </a:lnSpc>
              <a:spcBef>
                <a:spcPct val="20000"/>
              </a:spcBef>
              <a:buClr>
                <a:schemeClr val="accent2"/>
              </a:buClr>
              <a:defRPr/>
            </a:pPr>
            <a:r>
              <a:rPr lang="en-US" sz="1800" kern="0" dirty="0">
                <a:latin typeface="Calibri" pitchFamily="34" charset="0"/>
              </a:rPr>
              <a:t>v += p * </a:t>
            </a:r>
            <a:r>
              <a:rPr lang="en-US" sz="1800" kern="0" dirty="0">
                <a:solidFill>
                  <a:srgbClr val="7030A0"/>
                </a:solidFill>
                <a:latin typeface="Calibri" pitchFamily="34" charset="0"/>
              </a:rPr>
              <a:t>value(successor)</a:t>
            </a:r>
            <a:endParaRPr lang="en-US" sz="1800" kern="0" dirty="0">
              <a:latin typeface="Calibri" pitchFamily="34" charset="0"/>
            </a:endParaRP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6" name="Rectangle 7"/>
          <p:cNvSpPr>
            <a:spLocks noChangeArrowheads="1"/>
          </p:cNvSpPr>
          <p:nvPr/>
        </p:nvSpPr>
        <p:spPr bwMode="auto">
          <a:xfrm>
            <a:off x="537210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5</a:t>
            </a:r>
          </a:p>
        </p:txBody>
      </p:sp>
      <p:sp>
        <p:nvSpPr>
          <p:cNvPr id="7" name="Rectangle 8"/>
          <p:cNvSpPr>
            <a:spLocks noChangeArrowheads="1"/>
          </p:cNvSpPr>
          <p:nvPr/>
        </p:nvSpPr>
        <p:spPr bwMode="auto">
          <a:xfrm>
            <a:off x="6355080" y="3543300"/>
            <a:ext cx="491490" cy="393192"/>
          </a:xfrm>
          <a:prstGeom prst="rect">
            <a:avLst/>
          </a:prstGeom>
          <a:solidFill>
            <a:srgbClr val="CCCCCC"/>
          </a:solidFill>
          <a:ln w="9525">
            <a:solidFill>
              <a:schemeClr val="tx1"/>
            </a:solidFill>
            <a:miter lim="800000"/>
            <a:headEnd/>
            <a:tailEnd/>
          </a:ln>
        </p:spPr>
        <p:txBody>
          <a:bodyPr wrap="none" anchor="ctr"/>
          <a:lstStyle/>
          <a:p>
            <a:pPr algn="ctr"/>
            <a:r>
              <a:rPr lang="en-US" sz="1800">
                <a:latin typeface="Calibri"/>
                <a:cs typeface="Calibri"/>
              </a:rPr>
              <a:t>7</a:t>
            </a:r>
          </a:p>
        </p:txBody>
      </p:sp>
      <p:cxnSp>
        <p:nvCxnSpPr>
          <p:cNvPr id="8" name="AutoShape 13"/>
          <p:cNvCxnSpPr>
            <a:cxnSpLocks noChangeShapeType="1"/>
            <a:stCxn id="10" idx="4"/>
            <a:endCxn id="11" idx="0"/>
          </p:cNvCxnSpPr>
          <p:nvPr/>
        </p:nvCxnSpPr>
        <p:spPr bwMode="auto">
          <a:xfrm flipH="1">
            <a:off x="5617845" y="2663190"/>
            <a:ext cx="982980" cy="88011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6600825" y="2663190"/>
            <a:ext cx="0" cy="88011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6355080" y="2171700"/>
            <a:ext cx="491490" cy="49149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 name="Rectangle 10"/>
          <p:cNvSpPr>
            <a:spLocks noChangeArrowheads="1"/>
          </p:cNvSpPr>
          <p:nvPr/>
        </p:nvSpPr>
        <p:spPr bwMode="auto">
          <a:xfrm>
            <a:off x="537210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8</a:t>
            </a:r>
            <a:endParaRPr lang="en-US" sz="1800" dirty="0">
              <a:latin typeface="Calibri"/>
              <a:cs typeface="Calibri"/>
            </a:endParaRPr>
          </a:p>
        </p:txBody>
      </p:sp>
      <p:sp>
        <p:nvSpPr>
          <p:cNvPr id="12" name="Rectangle 11"/>
          <p:cNvSpPr>
            <a:spLocks noChangeArrowheads="1"/>
          </p:cNvSpPr>
          <p:nvPr/>
        </p:nvSpPr>
        <p:spPr bwMode="auto">
          <a:xfrm>
            <a:off x="635508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24</a:t>
            </a:r>
            <a:endParaRPr lang="en-US" sz="1800" dirty="0">
              <a:latin typeface="Calibri"/>
              <a:cs typeface="Calibri"/>
            </a:endParaRPr>
          </a:p>
        </p:txBody>
      </p:sp>
      <p:sp>
        <p:nvSpPr>
          <p:cNvPr id="13" name="Rectangle 12"/>
          <p:cNvSpPr>
            <a:spLocks noChangeArrowheads="1"/>
          </p:cNvSpPr>
          <p:nvPr/>
        </p:nvSpPr>
        <p:spPr bwMode="auto">
          <a:xfrm>
            <a:off x="7338060" y="3543300"/>
            <a:ext cx="491490" cy="393192"/>
          </a:xfrm>
          <a:prstGeom prst="rect">
            <a:avLst/>
          </a:prstGeom>
          <a:solidFill>
            <a:srgbClr val="E8D1FF"/>
          </a:solidFill>
          <a:ln w="9525">
            <a:solidFill>
              <a:schemeClr val="tx1"/>
            </a:solidFill>
            <a:miter lim="800000"/>
            <a:headEnd/>
            <a:tailEnd/>
          </a:ln>
        </p:spPr>
        <p:txBody>
          <a:bodyPr wrap="none" anchor="ctr"/>
          <a:lstStyle/>
          <a:p>
            <a:pPr algn="ctr"/>
            <a:r>
              <a:rPr lang="en-US" sz="1800" dirty="0">
                <a:latin typeface="Calibri"/>
                <a:cs typeface="Calibri"/>
              </a:rPr>
              <a:t>-12</a:t>
            </a:r>
            <a:endParaRPr lang="en-US" sz="1800" dirty="0">
              <a:latin typeface="Calibri"/>
              <a:cs typeface="Calibri"/>
            </a:endParaRPr>
          </a:p>
        </p:txBody>
      </p:sp>
      <p:cxnSp>
        <p:nvCxnSpPr>
          <p:cNvPr id="14" name="AutoShape 14"/>
          <p:cNvCxnSpPr>
            <a:cxnSpLocks noChangeShapeType="1"/>
            <a:stCxn id="10" idx="4"/>
            <a:endCxn id="13" idx="0"/>
          </p:cNvCxnSpPr>
          <p:nvPr/>
        </p:nvCxnSpPr>
        <p:spPr bwMode="auto">
          <a:xfrm>
            <a:off x="6600825" y="2663190"/>
            <a:ext cx="982980" cy="880110"/>
          </a:xfrm>
          <a:prstGeom prst="straightConnector1">
            <a:avLst/>
          </a:prstGeom>
          <a:noFill/>
          <a:ln w="9525">
            <a:solidFill>
              <a:schemeClr val="tx1"/>
            </a:solidFill>
            <a:round/>
            <a:headEnd/>
            <a:tailEnd type="triangle" w="lg" len="lg"/>
          </a:ln>
        </p:spPr>
      </p:cxnSp>
      <p:sp>
        <p:nvSpPr>
          <p:cNvPr id="19" name="TextBox 18"/>
          <p:cNvSpPr txBox="1"/>
          <p:nvPr/>
        </p:nvSpPr>
        <p:spPr>
          <a:xfrm>
            <a:off x="5657850" y="2857500"/>
            <a:ext cx="628650" cy="323165"/>
          </a:xfrm>
          <a:prstGeom prst="rect">
            <a:avLst/>
          </a:prstGeom>
          <a:noFill/>
        </p:spPr>
        <p:txBody>
          <a:bodyPr wrap="square" rtlCol="0">
            <a:spAutoFit/>
          </a:bodyPr>
          <a:lstStyle/>
          <a:p>
            <a:r>
              <a:rPr lang="en-US" sz="1500" dirty="0">
                <a:latin typeface="Calibri"/>
                <a:cs typeface="Calibri"/>
              </a:rPr>
              <a:t>1/2</a:t>
            </a:r>
            <a:endParaRPr lang="en-US" sz="1500" dirty="0">
              <a:latin typeface="Calibri"/>
              <a:cs typeface="Calibri"/>
            </a:endParaRPr>
          </a:p>
        </p:txBody>
      </p:sp>
      <p:sp>
        <p:nvSpPr>
          <p:cNvPr id="20" name="TextBox 19"/>
          <p:cNvSpPr txBox="1"/>
          <p:nvPr/>
        </p:nvSpPr>
        <p:spPr>
          <a:xfrm>
            <a:off x="6172200" y="3028950"/>
            <a:ext cx="628650" cy="323165"/>
          </a:xfrm>
          <a:prstGeom prst="rect">
            <a:avLst/>
          </a:prstGeom>
          <a:noFill/>
        </p:spPr>
        <p:txBody>
          <a:bodyPr wrap="square" rtlCol="0">
            <a:spAutoFit/>
          </a:bodyPr>
          <a:lstStyle/>
          <a:p>
            <a:r>
              <a:rPr lang="en-US" sz="1500" dirty="0">
                <a:latin typeface="Calibri"/>
                <a:cs typeface="Calibri"/>
              </a:rPr>
              <a:t>1/3</a:t>
            </a:r>
            <a:endParaRPr lang="en-US" sz="1500" dirty="0">
              <a:latin typeface="Calibri"/>
              <a:cs typeface="Calibri"/>
            </a:endParaRPr>
          </a:p>
        </p:txBody>
      </p:sp>
      <p:sp>
        <p:nvSpPr>
          <p:cNvPr id="21" name="TextBox 20"/>
          <p:cNvSpPr txBox="1"/>
          <p:nvPr/>
        </p:nvSpPr>
        <p:spPr>
          <a:xfrm>
            <a:off x="7143750" y="2857500"/>
            <a:ext cx="628650" cy="323165"/>
          </a:xfrm>
          <a:prstGeom prst="rect">
            <a:avLst/>
          </a:prstGeom>
          <a:noFill/>
        </p:spPr>
        <p:txBody>
          <a:bodyPr wrap="square" rtlCol="0">
            <a:spAutoFit/>
          </a:bodyPr>
          <a:lstStyle/>
          <a:p>
            <a:r>
              <a:rPr lang="en-US" sz="1500" dirty="0">
                <a:latin typeface="Calibri"/>
                <a:cs typeface="Calibri"/>
              </a:rPr>
              <a:t>1/6</a:t>
            </a:r>
            <a:endParaRPr lang="en-US" sz="1500" dirty="0">
              <a:latin typeface="Calibri"/>
              <a:cs typeface="Calibri"/>
            </a:endParaRPr>
          </a:p>
        </p:txBody>
      </p:sp>
      <p:sp>
        <p:nvSpPr>
          <p:cNvPr id="25" name="TextBox 24"/>
          <p:cNvSpPr txBox="1"/>
          <p:nvPr/>
        </p:nvSpPr>
        <p:spPr>
          <a:xfrm>
            <a:off x="1600200" y="4572000"/>
            <a:ext cx="5829300" cy="369332"/>
          </a:xfrm>
          <a:prstGeom prst="rect">
            <a:avLst/>
          </a:prstGeom>
          <a:noFill/>
        </p:spPr>
        <p:txBody>
          <a:bodyPr wrap="square" rtlCol="0">
            <a:spAutoFit/>
          </a:bodyPr>
          <a:lstStyle/>
          <a:p>
            <a:pPr algn="ctr"/>
            <a:r>
              <a:rPr lang="en-US" sz="1800" dirty="0">
                <a:latin typeface="Calibri" pitchFamily="34" charset="0"/>
              </a:rPr>
              <a:t>v = (1/2) (8) + (1/3) (24) + (1/6) (-12) = 10</a:t>
            </a:r>
            <a:endParaRPr lang="en-US" sz="1800" dirty="0">
              <a:latin typeface="Calibri" pitchFamily="34" charset="0"/>
            </a:endParaRPr>
          </a:p>
        </p:txBody>
      </p:sp>
    </p:spTree>
    <p:extLst>
      <p:ext uri="{BB962C8B-B14F-4D97-AF65-F5344CB8AC3E}">
        <p14:creationId xmlns:p14="http://schemas.microsoft.com/office/powerpoint/2010/main" val="1526852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t>Expectimax Example</a:t>
            </a:r>
          </a:p>
        </p:txBody>
      </p:sp>
      <p:grpSp>
        <p:nvGrpSpPr>
          <p:cNvPr id="51" name="Group 50"/>
          <p:cNvGrpSpPr/>
          <p:nvPr/>
        </p:nvGrpSpPr>
        <p:grpSpPr>
          <a:xfrm>
            <a:off x="1314450" y="2011680"/>
            <a:ext cx="6477000" cy="296037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grpSp>
    </p:spTree>
    <p:extLst>
      <p:ext uri="{BB962C8B-B14F-4D97-AF65-F5344CB8AC3E}">
        <p14:creationId xmlns:p14="http://schemas.microsoft.com/office/powerpoint/2010/main" val="52927039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Expectimax Pruning?</a:t>
            </a:r>
          </a:p>
        </p:txBody>
      </p:sp>
      <p:sp>
        <p:nvSpPr>
          <p:cNvPr id="77" name="AutoShape 4"/>
          <p:cNvSpPr>
            <a:spLocks noChangeArrowheads="1"/>
          </p:cNvSpPr>
          <p:nvPr/>
        </p:nvSpPr>
        <p:spPr bwMode="auto">
          <a:xfrm>
            <a:off x="4229101" y="201168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sz="1800"/>
          </a:p>
        </p:txBody>
      </p:sp>
      <p:grpSp>
        <p:nvGrpSpPr>
          <p:cNvPr id="78" name="Group 60"/>
          <p:cNvGrpSpPr>
            <a:grpSpLocks/>
          </p:cNvGrpSpPr>
          <p:nvPr/>
        </p:nvGrpSpPr>
        <p:grpSpPr bwMode="auto">
          <a:xfrm>
            <a:off x="2076450" y="3784600"/>
            <a:ext cx="381000" cy="1187450"/>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12</a:t>
              </a:r>
            </a:p>
          </p:txBody>
        </p:sp>
      </p:grpSp>
      <p:grpSp>
        <p:nvGrpSpPr>
          <p:cNvPr id="79" name="Group 61"/>
          <p:cNvGrpSpPr>
            <a:grpSpLocks/>
          </p:cNvGrpSpPr>
          <p:nvPr/>
        </p:nvGrpSpPr>
        <p:grpSpPr bwMode="auto">
          <a:xfrm>
            <a:off x="2268538" y="3784600"/>
            <a:ext cx="950912" cy="1187450"/>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9</a:t>
              </a:r>
            </a:p>
          </p:txBody>
        </p:sp>
      </p:grpSp>
      <p:grpSp>
        <p:nvGrpSpPr>
          <p:cNvPr id="82" name="Group 51"/>
          <p:cNvGrpSpPr>
            <a:grpSpLocks/>
          </p:cNvGrpSpPr>
          <p:nvPr/>
        </p:nvGrpSpPr>
        <p:grpSpPr bwMode="auto">
          <a:xfrm>
            <a:off x="2079625" y="2533650"/>
            <a:ext cx="2475707" cy="1250950"/>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1508125" y="3784600"/>
            <a:ext cx="760413" cy="822325"/>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314450" y="466725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dirty="0"/>
              <a:t>3</a:t>
            </a:r>
          </a:p>
        </p:txBody>
      </p:sp>
      <p:cxnSp>
        <p:nvCxnSpPr>
          <p:cNvPr id="85" name="AutoShape 21"/>
          <p:cNvCxnSpPr>
            <a:cxnSpLocks noChangeShapeType="1"/>
          </p:cNvCxnSpPr>
          <p:nvPr/>
        </p:nvCxnSpPr>
        <p:spPr bwMode="auto">
          <a:xfrm rot="5400000">
            <a:off x="4399757" y="2685256"/>
            <a:ext cx="304800" cy="1587"/>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115344" y="3933031"/>
            <a:ext cx="304800" cy="1588"/>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4365625" y="2533651"/>
            <a:ext cx="381000" cy="1235075"/>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sz="1800"/>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3600450" y="3781425"/>
            <a:ext cx="954088" cy="1190625"/>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sz="1800"/>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4514850" y="3886200"/>
            <a:ext cx="1543050" cy="85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98" name="AutoShape 33"/>
          <p:cNvCxnSpPr>
            <a:cxnSpLocks noChangeShapeType="1"/>
          </p:cNvCxnSpPr>
          <p:nvPr/>
        </p:nvCxnSpPr>
        <p:spPr bwMode="auto">
          <a:xfrm flipH="1">
            <a:off x="4542974" y="3784600"/>
            <a:ext cx="11567" cy="844550"/>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000250" y="33718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cxnSp>
        <p:nvCxnSpPr>
          <p:cNvPr id="96" name="AutoShape 37"/>
          <p:cNvCxnSpPr>
            <a:cxnSpLocks noChangeShapeType="1"/>
          </p:cNvCxnSpPr>
          <p:nvPr/>
        </p:nvCxnSpPr>
        <p:spPr bwMode="auto">
          <a:xfrm>
            <a:off x="4554538" y="3784600"/>
            <a:ext cx="763587" cy="822326"/>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4286250" y="3295650"/>
            <a:ext cx="533400" cy="533400"/>
          </a:xfrm>
          <a:prstGeom prst="ellipse">
            <a:avLst/>
          </a:prstGeom>
          <a:solidFill>
            <a:srgbClr val="B5EDC2"/>
          </a:solidFill>
          <a:ln w="19050">
            <a:solidFill>
              <a:schemeClr val="tx1"/>
            </a:solidFill>
            <a:round/>
            <a:headEnd/>
            <a:tailEnd/>
          </a:ln>
        </p:spPr>
        <p:txBody>
          <a:bodyPr wrap="none" anchor="ctr"/>
          <a:lstStyle/>
          <a:p>
            <a:endParaRPr lang="en-US" sz="1800"/>
          </a:p>
        </p:txBody>
      </p:sp>
      <p:pic>
        <p:nvPicPr>
          <p:cNvPr id="2" name="Picture 1"/>
          <p:cNvPicPr>
            <a:picLocks noChangeAspect="1"/>
          </p:cNvPicPr>
          <p:nvPr/>
        </p:nvPicPr>
        <p:blipFill>
          <a:blip r:embed="rId3"/>
          <a:stretch>
            <a:fillRect/>
          </a:stretch>
        </p:blipFill>
        <p:spPr>
          <a:xfrm>
            <a:off x="5615953" y="2143983"/>
            <a:ext cx="3202985" cy="2133601"/>
          </a:xfrm>
          <a:prstGeom prst="rect">
            <a:avLst/>
          </a:prstGeom>
        </p:spPr>
      </p:pic>
    </p:spTree>
    <p:extLst>
      <p:ext uri="{BB962C8B-B14F-4D97-AF65-F5344CB8AC3E}">
        <p14:creationId xmlns:p14="http://schemas.microsoft.com/office/powerpoint/2010/main" val="191551529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8</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a:t>
            </a:r>
            <a:r>
              <a:rPr lang="en-US" sz="2800" dirty="0">
                <a:ea typeface="ＭＳ Ｐゴシック" pitchFamily="34" charset="-128"/>
              </a:rPr>
              <a:t>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endParaRPr lang="en-US" sz="2400" b="1" dirty="0">
              <a:ea typeface="ＭＳ Ｐゴシック" pitchFamily="34" charset="-128"/>
            </a:endParaRP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Depth-Limited Expectimax</a:t>
            </a:r>
          </a:p>
        </p:txBody>
      </p:sp>
      <p:sp>
        <p:nvSpPr>
          <p:cNvPr id="9219" name="AutoShape 27"/>
          <p:cNvSpPr>
            <a:spLocks noChangeArrowheads="1"/>
          </p:cNvSpPr>
          <p:nvPr/>
        </p:nvSpPr>
        <p:spPr bwMode="auto">
          <a:xfrm>
            <a:off x="4130278" y="2057400"/>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20" name="AutoShape 28"/>
          <p:cNvCxnSpPr>
            <a:cxnSpLocks noChangeShapeType="1"/>
            <a:stCxn id="9219" idx="3"/>
            <a:endCxn id="9226" idx="0"/>
          </p:cNvCxnSpPr>
          <p:nvPr/>
        </p:nvCxnSpPr>
        <p:spPr bwMode="auto">
          <a:xfrm flipH="1">
            <a:off x="3808810" y="2228850"/>
            <a:ext cx="428625" cy="344091"/>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4237435" y="2228850"/>
            <a:ext cx="429815" cy="344091"/>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3700462" y="2572941"/>
            <a:ext cx="215504"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27" name="Oval 35"/>
          <p:cNvSpPr>
            <a:spLocks noChangeArrowheads="1"/>
          </p:cNvSpPr>
          <p:nvPr/>
        </p:nvSpPr>
        <p:spPr bwMode="auto">
          <a:xfrm>
            <a:off x="4560094"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9234" name="AutoShape 43"/>
          <p:cNvCxnSpPr>
            <a:cxnSpLocks noChangeShapeType="1"/>
          </p:cNvCxnSpPr>
          <p:nvPr/>
        </p:nvCxnSpPr>
        <p:spPr bwMode="auto">
          <a:xfrm>
            <a:off x="3814762" y="2769394"/>
            <a:ext cx="214313" cy="559594"/>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3643313" y="2769394"/>
            <a:ext cx="171450" cy="5715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36" name="AutoShape 45"/>
          <p:cNvSpPr>
            <a:spLocks noChangeArrowheads="1"/>
          </p:cNvSpPr>
          <p:nvPr/>
        </p:nvSpPr>
        <p:spPr bwMode="auto">
          <a:xfrm>
            <a:off x="3529012"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pic>
        <p:nvPicPr>
          <p:cNvPr id="9237" name="Picture 46"/>
          <p:cNvPicPr>
            <a:picLocks noChangeAspect="1" noChangeArrowheads="1"/>
          </p:cNvPicPr>
          <p:nvPr/>
        </p:nvPicPr>
        <p:blipFill>
          <a:blip r:embed="rId3" cstate="print"/>
          <a:srcRect/>
          <a:stretch>
            <a:fillRect/>
          </a:stretch>
        </p:blipFill>
        <p:spPr bwMode="auto">
          <a:xfrm>
            <a:off x="5393532" y="3340894"/>
            <a:ext cx="192881" cy="167879"/>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3573066" y="3582591"/>
            <a:ext cx="228600" cy="88106"/>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3700462" y="2572941"/>
            <a:ext cx="214313" cy="214313"/>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9240" name="AutoShape 45"/>
          <p:cNvSpPr>
            <a:spLocks noChangeArrowheads="1"/>
          </p:cNvSpPr>
          <p:nvPr/>
        </p:nvSpPr>
        <p:spPr bwMode="auto">
          <a:xfrm>
            <a:off x="3943350" y="3340894"/>
            <a:ext cx="214313" cy="17145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9241" name="AutoShape 47"/>
          <p:cNvCxnSpPr>
            <a:cxnSpLocks noChangeShapeType="1"/>
          </p:cNvCxnSpPr>
          <p:nvPr/>
        </p:nvCxnSpPr>
        <p:spPr bwMode="auto">
          <a:xfrm rot="16200000" flipH="1">
            <a:off x="3990975" y="3574256"/>
            <a:ext cx="228600" cy="104775"/>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3986213" y="3512344"/>
            <a:ext cx="66675" cy="22860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9243" name="TextBox 33"/>
          <p:cNvSpPr txBox="1">
            <a:spLocks noChangeArrowheads="1"/>
          </p:cNvSpPr>
          <p:nvPr/>
        </p:nvSpPr>
        <p:spPr bwMode="auto">
          <a:xfrm>
            <a:off x="4531519" y="328374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9244" name="TextBox 34"/>
          <p:cNvSpPr txBox="1">
            <a:spLocks noChangeArrowheads="1"/>
          </p:cNvSpPr>
          <p:nvPr/>
        </p:nvSpPr>
        <p:spPr bwMode="auto">
          <a:xfrm>
            <a:off x="3902869" y="3912394"/>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36" name="Rectangle 35"/>
          <p:cNvSpPr/>
          <p:nvPr/>
        </p:nvSpPr>
        <p:spPr>
          <a:xfrm>
            <a:off x="3471863" y="4312444"/>
            <a:ext cx="571500" cy="4000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4214813" y="4312444"/>
            <a:ext cx="571500" cy="400050"/>
          </a:xfrm>
          <a:prstGeom prst="rect">
            <a:avLst/>
          </a:prstGeom>
          <a:solidFill>
            <a:srgbClr val="E8D1FF"/>
          </a:solidFill>
          <a:ln w="9525">
            <a:solidFill>
              <a:schemeClr val="tx1"/>
            </a:solidFill>
            <a:round/>
            <a:headEnd/>
            <a:tailEnd/>
          </a:ln>
        </p:spPr>
        <p:txBody>
          <a:bodyPr wrap="none" anchor="ctr"/>
          <a:lstStyle/>
          <a:p>
            <a:pPr algn="ctr"/>
            <a:r>
              <a:rPr lang="en-US" sz="1800">
                <a:latin typeface="Calibri"/>
                <a:cs typeface="Calibri"/>
              </a:rPr>
              <a:t>362</a:t>
            </a:r>
          </a:p>
        </p:txBody>
      </p:sp>
      <p:sp>
        <p:nvSpPr>
          <p:cNvPr id="9247" name="TextBox 40"/>
          <p:cNvSpPr txBox="1">
            <a:spLocks noChangeArrowheads="1"/>
          </p:cNvSpPr>
          <p:nvPr/>
        </p:nvSpPr>
        <p:spPr bwMode="auto">
          <a:xfrm>
            <a:off x="4874419" y="4320779"/>
            <a:ext cx="348172" cy="369332"/>
          </a:xfrm>
          <a:prstGeom prst="rect">
            <a:avLst/>
          </a:prstGeom>
          <a:noFill/>
          <a:ln w="9525">
            <a:noFill/>
            <a:miter lim="800000"/>
            <a:headEnd/>
            <a:tailEnd/>
          </a:ln>
        </p:spPr>
        <p:txBody>
          <a:bodyPr wrap="none">
            <a:spAutoFit/>
          </a:bodyPr>
          <a:lstStyle/>
          <a:p>
            <a:r>
              <a:rPr lang="en-US" sz="1800" b="1">
                <a:latin typeface="Calibri"/>
                <a:cs typeface="Calibri"/>
              </a:rPr>
              <a:t>…</a:t>
            </a:r>
          </a:p>
        </p:txBody>
      </p:sp>
      <p:sp>
        <p:nvSpPr>
          <p:cNvPr id="43" name="Freeform 42"/>
          <p:cNvSpPr/>
          <p:nvPr/>
        </p:nvSpPr>
        <p:spPr>
          <a:xfrm>
            <a:off x="3530204" y="3525441"/>
            <a:ext cx="259556" cy="777478"/>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sz="1800">
              <a:latin typeface="Calibri"/>
              <a:cs typeface="Calibri"/>
            </a:endParaRPr>
          </a:p>
        </p:txBody>
      </p:sp>
      <p:sp>
        <p:nvSpPr>
          <p:cNvPr id="38" name="Rectangle 37"/>
          <p:cNvSpPr/>
          <p:nvPr/>
        </p:nvSpPr>
        <p:spPr>
          <a:xfrm>
            <a:off x="34718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40" name="Rectangle 39"/>
          <p:cNvSpPr/>
          <p:nvPr/>
        </p:nvSpPr>
        <p:spPr>
          <a:xfrm>
            <a:off x="3929063" y="3340894"/>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300</a:t>
            </a:r>
          </a:p>
        </p:txBody>
      </p:sp>
      <p:sp>
        <p:nvSpPr>
          <p:cNvPr id="42" name="Rounded Rectangular Callout 41"/>
          <p:cNvSpPr/>
          <p:nvPr/>
        </p:nvSpPr>
        <p:spPr>
          <a:xfrm>
            <a:off x="4443413" y="3055144"/>
            <a:ext cx="1600200" cy="120015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Estimate of true </a:t>
            </a:r>
            <a:r>
              <a:rPr lang="en-US" sz="1800" dirty="0" err="1">
                <a:latin typeface="Calibri"/>
                <a:cs typeface="Calibri"/>
              </a:rPr>
              <a:t>expectimax</a:t>
            </a:r>
            <a:r>
              <a:rPr lang="en-US" sz="1800" dirty="0">
                <a:latin typeface="Calibri"/>
                <a:cs typeface="Calibri"/>
              </a:rPr>
              <a:t> value (which would require a lot of work to compute)</a:t>
            </a:r>
          </a:p>
        </p:txBody>
      </p:sp>
    </p:spTree>
    <p:extLst>
      <p:ext uri="{BB962C8B-B14F-4D97-AF65-F5344CB8AC3E}">
        <p14:creationId xmlns:p14="http://schemas.microsoft.com/office/powerpoint/2010/main" val="1829579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14450" y="924109"/>
            <a:ext cx="6745375" cy="5056562"/>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p:txBody>
          <a:bodyPr/>
          <a:lstStyle/>
          <a:p>
            <a:r>
              <a:rPr lang="en-US" dirty="0" smtClean="0"/>
              <a:t>Probabilities</a:t>
            </a:r>
            <a:endParaRPr lang="en-US" dirty="0"/>
          </a:p>
        </p:txBody>
      </p:sp>
    </p:spTree>
    <p:extLst>
      <p:ext uri="{BB962C8B-B14F-4D97-AF65-F5344CB8AC3E}">
        <p14:creationId xmlns:p14="http://schemas.microsoft.com/office/powerpoint/2010/main" val="241995115"/>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86501" y="3143250"/>
            <a:ext cx="1247054" cy="11763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1250" y="1874398"/>
            <a:ext cx="1151700" cy="1197769"/>
          </a:xfrm>
          <a:prstGeom prst="rect">
            <a:avLst/>
          </a:prstGeom>
          <a:noFill/>
          <a:extLst>
            <a:ext uri="{909E8E84-426E-40dd-AFC4-6F175D3DCCD1}">
              <a14:hiddenFill xmlns="" xmlns:a14="http://schemas.microsoft.com/office/drawing/2010/main">
                <a:solidFill>
                  <a:srgbClr val="FFFFFF"/>
                </a:solidFill>
              </a14:hiddenFill>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86738" y="4476903"/>
            <a:ext cx="1165622" cy="1327241"/>
          </a:xfrm>
          <a:prstGeom prst="rect">
            <a:avLst/>
          </a:prstGeom>
          <a:noFill/>
          <a:extLst>
            <a:ext uri="{909E8E84-426E-40dd-AFC4-6F175D3DCCD1}">
              <a14:hiddenFill xmlns="" xmlns:a14="http://schemas.microsoft.com/office/drawing/2010/main">
                <a:solidFill>
                  <a:srgbClr val="FFFFFF"/>
                </a:solidFill>
              </a14:hiddenFill>
            </a:ext>
          </a:extLst>
        </p:spPr>
      </p:pic>
      <p:sp>
        <p:nvSpPr>
          <p:cNvPr id="12290" name="Rectangle 2"/>
          <p:cNvSpPr>
            <a:spLocks noGrp="1" noChangeArrowheads="1"/>
          </p:cNvSpPr>
          <p:nvPr>
            <p:ph type="title"/>
          </p:nvPr>
        </p:nvSpPr>
        <p:spPr/>
        <p:txBody>
          <a:bodyPr/>
          <a:lstStyle/>
          <a:p>
            <a:r>
              <a:rPr lang="en-US" dirty="0" smtClean="0"/>
              <a:t>Probabilities</a:t>
            </a:r>
          </a:p>
        </p:txBody>
      </p:sp>
      <p:sp>
        <p:nvSpPr>
          <p:cNvPr id="12291" name="Rectangle 3"/>
          <p:cNvSpPr>
            <a:spLocks noGrp="1" noChangeArrowheads="1"/>
          </p:cNvSpPr>
          <p:nvPr>
            <p:ph idx="1"/>
          </p:nvPr>
        </p:nvSpPr>
        <p:spPr/>
        <p:txBody>
          <a:bodyPr/>
          <a:lstStyle/>
          <a:p>
            <a:pPr>
              <a:lnSpc>
                <a:spcPct val="80000"/>
              </a:lnSpc>
            </a:pPr>
            <a:r>
              <a:rPr lang="en-US" sz="1500" dirty="0"/>
              <a:t>A </a:t>
            </a:r>
            <a:r>
              <a:rPr lang="en-US" sz="1500" dirty="0">
                <a:solidFill>
                  <a:srgbClr val="CC0000"/>
                </a:solidFill>
              </a:rPr>
              <a:t>random variable</a:t>
            </a:r>
            <a:r>
              <a:rPr lang="en-US" sz="1500" dirty="0"/>
              <a:t> represents an event whose outcome is unknown</a:t>
            </a:r>
          </a:p>
          <a:p>
            <a:pPr>
              <a:lnSpc>
                <a:spcPct val="80000"/>
              </a:lnSpc>
            </a:pPr>
            <a:r>
              <a:rPr lang="en-US" sz="1500" dirty="0"/>
              <a:t>A </a:t>
            </a:r>
            <a:r>
              <a:rPr lang="en-US" sz="1500" dirty="0">
                <a:solidFill>
                  <a:srgbClr val="CC0000"/>
                </a:solidFill>
              </a:rPr>
              <a:t>probability distribution</a:t>
            </a:r>
            <a:r>
              <a:rPr lang="en-US" sz="1500" dirty="0"/>
              <a:t> is an assignment of weights to outcomes</a:t>
            </a:r>
          </a:p>
          <a:p>
            <a:pPr>
              <a:lnSpc>
                <a:spcPct val="80000"/>
              </a:lnSpc>
            </a:pPr>
            <a:endParaRPr lang="en-US" sz="1500" dirty="0"/>
          </a:p>
          <a:p>
            <a:pPr>
              <a:lnSpc>
                <a:spcPct val="80000"/>
              </a:lnSpc>
            </a:pPr>
            <a:r>
              <a:rPr lang="en-US" sz="1500" dirty="0"/>
              <a:t>Example: Traffic on freeway</a:t>
            </a:r>
          </a:p>
          <a:p>
            <a:pPr lvl="1">
              <a:lnSpc>
                <a:spcPct val="80000"/>
              </a:lnSpc>
            </a:pPr>
            <a:r>
              <a:rPr lang="en-US" sz="1350" dirty="0"/>
              <a:t>Random variable: T = whether there’s traffic</a:t>
            </a:r>
          </a:p>
          <a:p>
            <a:pPr lvl="1">
              <a:lnSpc>
                <a:spcPct val="80000"/>
              </a:lnSpc>
            </a:pPr>
            <a:r>
              <a:rPr lang="en-US" sz="1350" dirty="0"/>
              <a:t>Outcomes: T in {none, light, heavy}</a:t>
            </a:r>
          </a:p>
          <a:p>
            <a:pPr lvl="1">
              <a:lnSpc>
                <a:spcPct val="80000"/>
              </a:lnSpc>
            </a:pPr>
            <a:r>
              <a:rPr lang="en-US" sz="1350" dirty="0"/>
              <a:t>Distribution: P(T=none) = 0.25, P(T=light) = 0.50, P(T=heavy) = 0.25</a:t>
            </a:r>
          </a:p>
          <a:p>
            <a:pPr>
              <a:lnSpc>
                <a:spcPct val="80000"/>
              </a:lnSpc>
            </a:pPr>
            <a:endParaRPr lang="en-US" sz="1500" dirty="0"/>
          </a:p>
          <a:p>
            <a:pPr>
              <a:lnSpc>
                <a:spcPct val="80000"/>
              </a:lnSpc>
            </a:pPr>
            <a:r>
              <a:rPr lang="en-US" sz="1500" dirty="0"/>
              <a:t>Some laws of probability (more later):</a:t>
            </a:r>
          </a:p>
          <a:p>
            <a:pPr lvl="1">
              <a:lnSpc>
                <a:spcPct val="80000"/>
              </a:lnSpc>
            </a:pPr>
            <a:r>
              <a:rPr lang="en-US" sz="1350" dirty="0"/>
              <a:t>Probabilities are always non-negative</a:t>
            </a:r>
          </a:p>
          <a:p>
            <a:pPr lvl="1">
              <a:lnSpc>
                <a:spcPct val="80000"/>
              </a:lnSpc>
            </a:pPr>
            <a:r>
              <a:rPr lang="en-US" sz="1350" dirty="0"/>
              <a:t>Probabilities over all possible outcomes sum to one</a:t>
            </a:r>
          </a:p>
          <a:p>
            <a:pPr>
              <a:lnSpc>
                <a:spcPct val="80000"/>
              </a:lnSpc>
            </a:pPr>
            <a:endParaRPr lang="en-US" sz="1500" dirty="0"/>
          </a:p>
          <a:p>
            <a:pPr>
              <a:lnSpc>
                <a:spcPct val="80000"/>
              </a:lnSpc>
            </a:pPr>
            <a:r>
              <a:rPr lang="en-US" sz="1500" dirty="0"/>
              <a:t>As we get more evidence, probabilities may change:</a:t>
            </a:r>
          </a:p>
          <a:p>
            <a:pPr lvl="1">
              <a:lnSpc>
                <a:spcPct val="80000"/>
              </a:lnSpc>
            </a:pPr>
            <a:r>
              <a:rPr lang="en-US" sz="1350" dirty="0"/>
              <a:t>P(T=heavy) = 0.25, P(T=heavy | Hour=8am) = 0.60</a:t>
            </a:r>
          </a:p>
          <a:p>
            <a:pPr lvl="1">
              <a:lnSpc>
                <a:spcPct val="80000"/>
              </a:lnSpc>
            </a:pPr>
            <a:r>
              <a:rPr lang="en-US" sz="1350" dirty="0"/>
              <a:t>We’ll talk about methods for reasoning and updating probabilities later</a:t>
            </a:r>
          </a:p>
        </p:txBody>
      </p:sp>
      <p:sp>
        <p:nvSpPr>
          <p:cNvPr id="10" name="TextBox 9"/>
          <p:cNvSpPr txBox="1"/>
          <p:nvPr/>
        </p:nvSpPr>
        <p:spPr>
          <a:xfrm>
            <a:off x="7715250" y="2286000"/>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
        <p:nvSpPr>
          <p:cNvPr id="11" name="TextBox 10"/>
          <p:cNvSpPr txBox="1"/>
          <p:nvPr/>
        </p:nvSpPr>
        <p:spPr>
          <a:xfrm>
            <a:off x="7715250" y="3600450"/>
            <a:ext cx="914400" cy="461665"/>
          </a:xfrm>
          <a:prstGeom prst="rect">
            <a:avLst/>
          </a:prstGeom>
          <a:noFill/>
        </p:spPr>
        <p:txBody>
          <a:bodyPr wrap="square" rtlCol="0">
            <a:spAutoFit/>
          </a:bodyPr>
          <a:lstStyle/>
          <a:p>
            <a:r>
              <a:rPr lang="en-US" dirty="0">
                <a:latin typeface="Calibri" pitchFamily="34" charset="0"/>
              </a:rPr>
              <a:t>0.50</a:t>
            </a:r>
            <a:endParaRPr lang="en-US" dirty="0">
              <a:latin typeface="Calibri" pitchFamily="34" charset="0"/>
            </a:endParaRPr>
          </a:p>
        </p:txBody>
      </p:sp>
      <p:sp>
        <p:nvSpPr>
          <p:cNvPr id="12" name="TextBox 11"/>
          <p:cNvSpPr txBox="1"/>
          <p:nvPr/>
        </p:nvSpPr>
        <p:spPr>
          <a:xfrm>
            <a:off x="7715250" y="4990669"/>
            <a:ext cx="914400" cy="461665"/>
          </a:xfrm>
          <a:prstGeom prst="rect">
            <a:avLst/>
          </a:prstGeom>
          <a:noFill/>
        </p:spPr>
        <p:txBody>
          <a:bodyPr wrap="square" rtlCol="0">
            <a:spAutoFit/>
          </a:bodyPr>
          <a:lstStyle/>
          <a:p>
            <a:r>
              <a:rPr lang="en-US" dirty="0">
                <a:latin typeface="Calibri" pitchFamily="34" charset="0"/>
              </a:rPr>
              <a:t>0.25</a:t>
            </a:r>
            <a:endParaRPr lang="en-US" dirty="0">
              <a:latin typeface="Calibri" pitchFamily="34" charset="0"/>
            </a:endParaRPr>
          </a:p>
        </p:txBody>
      </p:sp>
    </p:spTree>
    <p:extLst>
      <p:ext uri="{BB962C8B-B14F-4D97-AF65-F5344CB8AC3E}">
        <p14:creationId xmlns:p14="http://schemas.microsoft.com/office/powerpoint/2010/main" val="57221729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7"/>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03639" y="4476903"/>
            <a:ext cx="1165622" cy="12952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57601" y="4457701"/>
            <a:ext cx="1232297" cy="1162379"/>
          </a:xfrm>
          <a:prstGeom prst="rect">
            <a:avLst/>
          </a:prstGeom>
          <a:noFill/>
          <a:extLst>
            <a:ext uri="{909E8E84-426E-40dd-AFC4-6F175D3DCCD1}">
              <a14:hiddenFill xmlns="" xmlns:a14="http://schemas.microsoft.com/office/drawing/2010/main">
                <a:solidFill>
                  <a:srgbClr val="FFFFFF"/>
                </a:solidFill>
              </a14:hiddenFill>
            </a:ext>
          </a:extLst>
        </p:spPr>
      </p:pic>
      <p:sp>
        <p:nvSpPr>
          <p:cNvPr id="16387" name="Rectangle 3"/>
          <p:cNvSpPr>
            <a:spLocks noGrp="1" noChangeArrowheads="1"/>
          </p:cNvSpPr>
          <p:nvPr>
            <p:ph idx="1"/>
          </p:nvPr>
        </p:nvSpPr>
        <p:spPr>
          <a:xfrm>
            <a:off x="285750" y="1885951"/>
            <a:ext cx="6686550" cy="3394472"/>
          </a:xfrm>
        </p:spPr>
        <p:txBody>
          <a:bodyPr/>
          <a:lstStyle/>
          <a:p>
            <a:pPr>
              <a:lnSpc>
                <a:spcPct val="90000"/>
              </a:lnSpc>
            </a:pPr>
            <a:r>
              <a:rPr lang="en-US" sz="1950" dirty="0"/>
              <a:t>The expected value of a function of a random variable is the average, weighted by the probability distribution over outcomes</a:t>
            </a:r>
          </a:p>
          <a:p>
            <a:pPr lvl="4">
              <a:lnSpc>
                <a:spcPct val="90000"/>
              </a:lnSpc>
            </a:pPr>
            <a:endParaRPr lang="en-US" sz="1200" dirty="0"/>
          </a:p>
          <a:p>
            <a:pPr>
              <a:lnSpc>
                <a:spcPct val="90000"/>
              </a:lnSpc>
            </a:pPr>
            <a:r>
              <a:rPr lang="en-US" sz="1950" dirty="0"/>
              <a:t>Example: How long to get to the airport?</a:t>
            </a:r>
          </a:p>
          <a:p>
            <a:pPr lvl="1">
              <a:lnSpc>
                <a:spcPct val="90000"/>
              </a:lnSpc>
            </a:pPr>
            <a:endParaRPr lang="en-US" sz="1500" dirty="0"/>
          </a:p>
          <a:p>
            <a:pPr lvl="2">
              <a:lnSpc>
                <a:spcPct val="90000"/>
              </a:lnSpc>
            </a:pPr>
            <a:endParaRPr lang="en-US" sz="1500" dirty="0"/>
          </a:p>
        </p:txBody>
      </p:sp>
      <p:pic>
        <p:nvPicPr>
          <p:cNvPr id="30" name="Picture 5"/>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935722" y="4467111"/>
            <a:ext cx="1151700" cy="1197769"/>
          </a:xfrm>
          <a:prstGeom prst="rect">
            <a:avLst/>
          </a:prstGeom>
          <a:noFill/>
          <a:extLst>
            <a:ext uri="{909E8E84-426E-40dd-AFC4-6F175D3DCCD1}">
              <a14:hiddenFill xmlns="" xmlns:a14="http://schemas.microsoft.com/office/drawing/2010/main">
                <a:solidFill>
                  <a:srgbClr val="FFFFFF"/>
                </a:solidFill>
              </a14:hiddenFill>
            </a:ext>
          </a:extLst>
        </p:spPr>
      </p:pic>
      <p:sp>
        <p:nvSpPr>
          <p:cNvPr id="13314" name="Rectangle 2"/>
          <p:cNvSpPr>
            <a:spLocks noGrp="1" noChangeArrowheads="1"/>
          </p:cNvSpPr>
          <p:nvPr>
            <p:ph type="title"/>
          </p:nvPr>
        </p:nvSpPr>
        <p:spPr/>
        <p:txBody>
          <a:bodyPr/>
          <a:lstStyle/>
          <a:p>
            <a:r>
              <a:rPr lang="en-US" dirty="0" smtClean="0"/>
              <a:t>Expectations</a:t>
            </a:r>
          </a:p>
        </p:txBody>
      </p:sp>
      <p:sp>
        <p:nvSpPr>
          <p:cNvPr id="10" name="TextBox 9"/>
          <p:cNvSpPr txBox="1"/>
          <p:nvPr/>
        </p:nvSpPr>
        <p:spPr>
          <a:xfrm>
            <a:off x="2323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1" name="TextBox 10"/>
          <p:cNvSpPr txBox="1"/>
          <p:nvPr/>
        </p:nvSpPr>
        <p:spPr>
          <a:xfrm>
            <a:off x="4037868" y="4029625"/>
            <a:ext cx="914400" cy="369332"/>
          </a:xfrm>
          <a:prstGeom prst="rect">
            <a:avLst/>
          </a:prstGeom>
          <a:noFill/>
        </p:spPr>
        <p:txBody>
          <a:bodyPr wrap="square" rtlCol="0">
            <a:spAutoFit/>
          </a:bodyPr>
          <a:lstStyle/>
          <a:p>
            <a:r>
              <a:rPr lang="en-US" sz="1800" dirty="0">
                <a:latin typeface="Calibri"/>
                <a:cs typeface="Calibri"/>
              </a:rPr>
              <a:t>0.50</a:t>
            </a:r>
            <a:endParaRPr lang="en-US" sz="1800" dirty="0">
              <a:latin typeface="Calibri"/>
              <a:cs typeface="Calibri"/>
            </a:endParaRPr>
          </a:p>
        </p:txBody>
      </p:sp>
      <p:sp>
        <p:nvSpPr>
          <p:cNvPr id="12" name="TextBox 11"/>
          <p:cNvSpPr txBox="1"/>
          <p:nvPr/>
        </p:nvSpPr>
        <p:spPr>
          <a:xfrm>
            <a:off x="5752368" y="4029625"/>
            <a:ext cx="914400" cy="369332"/>
          </a:xfrm>
          <a:prstGeom prst="rect">
            <a:avLst/>
          </a:prstGeom>
          <a:noFill/>
        </p:spPr>
        <p:txBody>
          <a:bodyPr wrap="square" rtlCol="0">
            <a:spAutoFit/>
          </a:bodyPr>
          <a:lstStyle/>
          <a:p>
            <a:r>
              <a:rPr lang="en-US" sz="1800" dirty="0">
                <a:latin typeface="Calibri"/>
                <a:cs typeface="Calibri"/>
              </a:rPr>
              <a:t>0.25</a:t>
            </a:r>
            <a:endParaRPr lang="en-US" sz="1800" dirty="0">
              <a:latin typeface="Calibri"/>
              <a:cs typeface="Calibri"/>
            </a:endParaRPr>
          </a:p>
        </p:txBody>
      </p:sp>
      <p:sp>
        <p:nvSpPr>
          <p:cNvPr id="14" name="TextBox 13"/>
          <p:cNvSpPr txBox="1"/>
          <p:nvPr/>
        </p:nvSpPr>
        <p:spPr>
          <a:xfrm>
            <a:off x="608868" y="4029625"/>
            <a:ext cx="1714500" cy="369332"/>
          </a:xfrm>
          <a:prstGeom prst="rect">
            <a:avLst/>
          </a:prstGeom>
          <a:noFill/>
        </p:spPr>
        <p:txBody>
          <a:bodyPr wrap="square" rtlCol="0">
            <a:spAutoFit/>
          </a:bodyPr>
          <a:lstStyle/>
          <a:p>
            <a:r>
              <a:rPr lang="en-US" sz="1800" dirty="0">
                <a:latin typeface="Calibri"/>
                <a:cs typeface="Calibri"/>
              </a:rPr>
              <a:t>Probability:</a:t>
            </a:r>
            <a:endParaRPr lang="en-US" sz="1800" dirty="0">
              <a:latin typeface="Calibri"/>
              <a:cs typeface="Calibri"/>
            </a:endParaRPr>
          </a:p>
        </p:txBody>
      </p:sp>
      <p:sp>
        <p:nvSpPr>
          <p:cNvPr id="15" name="TextBox 14"/>
          <p:cNvSpPr txBox="1"/>
          <p:nvPr/>
        </p:nvSpPr>
        <p:spPr>
          <a:xfrm>
            <a:off x="2323368" y="3515275"/>
            <a:ext cx="914400" cy="369332"/>
          </a:xfrm>
          <a:prstGeom prst="rect">
            <a:avLst/>
          </a:prstGeom>
          <a:noFill/>
        </p:spPr>
        <p:txBody>
          <a:bodyPr wrap="square" rtlCol="0">
            <a:spAutoFit/>
          </a:bodyPr>
          <a:lstStyle/>
          <a:p>
            <a:r>
              <a:rPr lang="en-US" sz="1800" dirty="0">
                <a:latin typeface="Calibri"/>
                <a:cs typeface="Calibri"/>
              </a:rPr>
              <a:t>20 min</a:t>
            </a:r>
            <a:endParaRPr lang="en-US" sz="1800" dirty="0">
              <a:latin typeface="Calibri"/>
              <a:cs typeface="Calibri"/>
            </a:endParaRPr>
          </a:p>
        </p:txBody>
      </p:sp>
      <p:sp>
        <p:nvSpPr>
          <p:cNvPr id="16" name="TextBox 15"/>
          <p:cNvSpPr txBox="1"/>
          <p:nvPr/>
        </p:nvSpPr>
        <p:spPr>
          <a:xfrm>
            <a:off x="4037868" y="3515275"/>
            <a:ext cx="914400" cy="369332"/>
          </a:xfrm>
          <a:prstGeom prst="rect">
            <a:avLst/>
          </a:prstGeom>
          <a:noFill/>
        </p:spPr>
        <p:txBody>
          <a:bodyPr wrap="square" rtlCol="0">
            <a:spAutoFit/>
          </a:bodyPr>
          <a:lstStyle/>
          <a:p>
            <a:r>
              <a:rPr lang="en-US" sz="1800" dirty="0">
                <a:latin typeface="Calibri"/>
                <a:cs typeface="Calibri"/>
              </a:rPr>
              <a:t>30 min</a:t>
            </a:r>
            <a:endParaRPr lang="en-US" sz="1800" dirty="0">
              <a:latin typeface="Calibri"/>
              <a:cs typeface="Calibri"/>
            </a:endParaRPr>
          </a:p>
        </p:txBody>
      </p:sp>
      <p:sp>
        <p:nvSpPr>
          <p:cNvPr id="17" name="TextBox 16"/>
          <p:cNvSpPr txBox="1"/>
          <p:nvPr/>
        </p:nvSpPr>
        <p:spPr>
          <a:xfrm>
            <a:off x="5752368" y="3515275"/>
            <a:ext cx="914400" cy="369332"/>
          </a:xfrm>
          <a:prstGeom prst="rect">
            <a:avLst/>
          </a:prstGeom>
          <a:noFill/>
        </p:spPr>
        <p:txBody>
          <a:bodyPr wrap="square" rtlCol="0">
            <a:spAutoFit/>
          </a:bodyPr>
          <a:lstStyle/>
          <a:p>
            <a:r>
              <a:rPr lang="en-US" sz="1800" dirty="0">
                <a:latin typeface="Calibri"/>
                <a:cs typeface="Calibri"/>
              </a:rPr>
              <a:t>60 min</a:t>
            </a:r>
            <a:endParaRPr lang="en-US" sz="1800" dirty="0">
              <a:latin typeface="Calibri"/>
              <a:cs typeface="Calibri"/>
            </a:endParaRPr>
          </a:p>
        </p:txBody>
      </p:sp>
      <p:sp>
        <p:nvSpPr>
          <p:cNvPr id="18" name="TextBox 17"/>
          <p:cNvSpPr txBox="1"/>
          <p:nvPr/>
        </p:nvSpPr>
        <p:spPr>
          <a:xfrm>
            <a:off x="608868" y="3515275"/>
            <a:ext cx="1714500" cy="369332"/>
          </a:xfrm>
          <a:prstGeom prst="rect">
            <a:avLst/>
          </a:prstGeom>
          <a:noFill/>
        </p:spPr>
        <p:txBody>
          <a:bodyPr wrap="square" rtlCol="0">
            <a:spAutoFit/>
          </a:bodyPr>
          <a:lstStyle/>
          <a:p>
            <a:r>
              <a:rPr lang="en-US" sz="1800" dirty="0">
                <a:latin typeface="Calibri"/>
                <a:cs typeface="Calibri"/>
              </a:rPr>
              <a:t>Time:</a:t>
            </a:r>
            <a:endParaRPr lang="en-US" sz="1800" dirty="0">
              <a:latin typeface="Calibri"/>
              <a:cs typeface="Calibri"/>
            </a:endParaRPr>
          </a:p>
        </p:txBody>
      </p:sp>
      <p:sp>
        <p:nvSpPr>
          <p:cNvPr id="19" name="Right Arrow 18"/>
          <p:cNvSpPr/>
          <p:nvPr/>
        </p:nvSpPr>
        <p:spPr>
          <a:xfrm>
            <a:off x="6743700" y="3621940"/>
            <a:ext cx="628650" cy="685800"/>
          </a:xfrm>
          <a:prstGeom prst="rightArrow">
            <a:avLst/>
          </a:prstGeom>
          <a:solidFill>
            <a:srgbClr val="99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Calibri"/>
              <a:cs typeface="Calibri"/>
            </a:endParaRPr>
          </a:p>
        </p:txBody>
      </p:sp>
      <p:sp>
        <p:nvSpPr>
          <p:cNvPr id="20" name="TextBox 19"/>
          <p:cNvSpPr txBox="1"/>
          <p:nvPr/>
        </p:nvSpPr>
        <p:spPr>
          <a:xfrm>
            <a:off x="7658100" y="3743875"/>
            <a:ext cx="914400" cy="738664"/>
          </a:xfrm>
          <a:prstGeom prst="rect">
            <a:avLst/>
          </a:prstGeom>
          <a:noFill/>
        </p:spPr>
        <p:txBody>
          <a:bodyPr wrap="square" rtlCol="0">
            <a:spAutoFit/>
          </a:bodyPr>
          <a:lstStyle/>
          <a:p>
            <a:r>
              <a:rPr lang="en-US" sz="2100" dirty="0">
                <a:latin typeface="Calibri"/>
                <a:cs typeface="Calibri"/>
              </a:rPr>
              <a:t>35 min</a:t>
            </a:r>
            <a:endParaRPr lang="en-US" sz="2100" dirty="0">
              <a:latin typeface="Calibri"/>
              <a:cs typeface="Calibri"/>
            </a:endParaRPr>
          </a:p>
        </p:txBody>
      </p:sp>
      <p:sp>
        <p:nvSpPr>
          <p:cNvPr id="21" name="TextBox 20"/>
          <p:cNvSpPr txBox="1"/>
          <p:nvPr/>
        </p:nvSpPr>
        <p:spPr>
          <a:xfrm>
            <a:off x="2457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2" name="TextBox 21"/>
          <p:cNvSpPr txBox="1"/>
          <p:nvPr/>
        </p:nvSpPr>
        <p:spPr>
          <a:xfrm>
            <a:off x="41719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3" name="TextBox 22"/>
          <p:cNvSpPr txBox="1"/>
          <p:nvPr/>
        </p:nvSpPr>
        <p:spPr>
          <a:xfrm>
            <a:off x="5886450" y="3793390"/>
            <a:ext cx="285750" cy="369332"/>
          </a:xfrm>
          <a:prstGeom prst="rect">
            <a:avLst/>
          </a:prstGeom>
          <a:noFill/>
        </p:spPr>
        <p:txBody>
          <a:bodyPr wrap="square" rtlCol="0">
            <a:spAutoFit/>
          </a:bodyPr>
          <a:lstStyle/>
          <a:p>
            <a:r>
              <a:rPr lang="en-US" sz="1800" dirty="0">
                <a:latin typeface="Calibri"/>
                <a:cs typeface="Calibri"/>
              </a:rPr>
              <a:t>x</a:t>
            </a:r>
            <a:endParaRPr lang="en-US" sz="1800" dirty="0">
              <a:latin typeface="Calibri"/>
              <a:cs typeface="Calibri"/>
            </a:endParaRPr>
          </a:p>
        </p:txBody>
      </p:sp>
      <p:sp>
        <p:nvSpPr>
          <p:cNvPr id="24" name="TextBox 23"/>
          <p:cNvSpPr txBox="1"/>
          <p:nvPr/>
        </p:nvSpPr>
        <p:spPr>
          <a:xfrm>
            <a:off x="331470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
        <p:nvSpPr>
          <p:cNvPr id="25" name="TextBox 24"/>
          <p:cNvSpPr txBox="1"/>
          <p:nvPr/>
        </p:nvSpPr>
        <p:spPr>
          <a:xfrm>
            <a:off x="4972050" y="3679090"/>
            <a:ext cx="914400" cy="507831"/>
          </a:xfrm>
          <a:prstGeom prst="rect">
            <a:avLst/>
          </a:prstGeom>
          <a:noFill/>
        </p:spPr>
        <p:txBody>
          <a:bodyPr wrap="square" rtlCol="0">
            <a:spAutoFit/>
          </a:bodyPr>
          <a:lstStyle/>
          <a:p>
            <a:r>
              <a:rPr lang="en-US" sz="2700" dirty="0">
                <a:latin typeface="Calibri"/>
                <a:cs typeface="Calibri"/>
              </a:rPr>
              <a:t>+</a:t>
            </a:r>
            <a:endParaRPr lang="en-US" sz="2700" dirty="0">
              <a:latin typeface="Calibri"/>
              <a:cs typeface="Calibri"/>
            </a:endParaRPr>
          </a:p>
        </p:txBody>
      </p:sp>
    </p:spTree>
    <p:extLst>
      <p:ext uri="{BB962C8B-B14F-4D97-AF65-F5344CB8AC3E}">
        <p14:creationId xmlns:p14="http://schemas.microsoft.com/office/powerpoint/2010/main" val="525955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7" grpId="0"/>
      <p:bldP spid="18" grpId="0"/>
      <p:bldP spid="19" grpId="0" animBg="1"/>
      <p:bldP spid="20" grpId="0"/>
      <p:bldP spid="21" grpId="0"/>
      <p:bldP spid="22" grpId="0"/>
      <p:bldP spid="23" grpId="0"/>
      <p:bldP spid="24"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342900" y="2000251"/>
            <a:ext cx="5429250" cy="3394472"/>
          </a:xfrm>
        </p:spPr>
        <p:txBody>
          <a:bodyPr/>
          <a:lstStyle/>
          <a:p>
            <a:pPr>
              <a:lnSpc>
                <a:spcPct val="80000"/>
              </a:lnSpc>
            </a:pPr>
            <a:r>
              <a:rPr lang="en-US" sz="1800" dirty="0">
                <a:latin typeface="Calibri"/>
                <a:cs typeface="Calibri"/>
              </a:rPr>
              <a:t>In </a:t>
            </a:r>
            <a:r>
              <a:rPr lang="en-US" sz="1800" dirty="0" err="1">
                <a:latin typeface="Calibri"/>
                <a:cs typeface="Calibri"/>
              </a:rPr>
              <a:t>expectimax</a:t>
            </a:r>
            <a:r>
              <a:rPr lang="en-US" sz="1800" dirty="0">
                <a:latin typeface="Calibri"/>
                <a:cs typeface="Calibri"/>
              </a:rPr>
              <a:t> search, we have a probabilistic model of how the opponent (or environment) will behave in any state</a:t>
            </a:r>
          </a:p>
          <a:p>
            <a:pPr lvl="1">
              <a:lnSpc>
                <a:spcPct val="80000"/>
              </a:lnSpc>
            </a:pPr>
            <a:r>
              <a:rPr lang="en-US" sz="1500" dirty="0">
                <a:latin typeface="Calibri"/>
                <a:cs typeface="Calibri"/>
              </a:rPr>
              <a:t>Model could be a simple uniform distribution (roll a die)</a:t>
            </a:r>
          </a:p>
          <a:p>
            <a:pPr lvl="1">
              <a:lnSpc>
                <a:spcPct val="80000"/>
              </a:lnSpc>
            </a:pPr>
            <a:r>
              <a:rPr lang="en-US" sz="1500" dirty="0">
                <a:latin typeface="Calibri"/>
                <a:cs typeface="Calibri"/>
              </a:rPr>
              <a:t>Model could be sophisticated and require a great deal of computation</a:t>
            </a:r>
          </a:p>
          <a:p>
            <a:pPr lvl="1">
              <a:lnSpc>
                <a:spcPct val="80000"/>
              </a:lnSpc>
            </a:pPr>
            <a:r>
              <a:rPr lang="en-US" sz="1500" dirty="0">
                <a:latin typeface="Calibri"/>
                <a:cs typeface="Calibri"/>
              </a:rPr>
              <a:t>We have a chance node for any outcome out of our control: opponent or environment</a:t>
            </a:r>
          </a:p>
          <a:p>
            <a:pPr lvl="1">
              <a:lnSpc>
                <a:spcPct val="80000"/>
              </a:lnSpc>
            </a:pPr>
            <a:r>
              <a:rPr lang="en-US" sz="1500" dirty="0">
                <a:latin typeface="Calibri"/>
                <a:cs typeface="Calibri"/>
              </a:rPr>
              <a:t>The model might say that adversarial actions are likely!</a:t>
            </a:r>
          </a:p>
          <a:p>
            <a:pPr>
              <a:lnSpc>
                <a:spcPct val="80000"/>
              </a:lnSpc>
            </a:pPr>
            <a:endParaRPr lang="en-US" sz="1800" dirty="0">
              <a:latin typeface="Calibri"/>
              <a:cs typeface="Calibri"/>
            </a:endParaRPr>
          </a:p>
          <a:p>
            <a:pPr>
              <a:lnSpc>
                <a:spcPct val="80000"/>
              </a:lnSpc>
            </a:pPr>
            <a:r>
              <a:rPr lang="en-US" sz="1800" dirty="0">
                <a:latin typeface="Calibri"/>
                <a:cs typeface="Calibri"/>
              </a:rPr>
              <a:t>For now, assume each chance node magically comes along with probabilities that specify the distribution over its outcomes</a:t>
            </a:r>
          </a:p>
        </p:txBody>
      </p:sp>
      <p:sp>
        <p:nvSpPr>
          <p:cNvPr id="11266" name="Rectangle 2"/>
          <p:cNvSpPr>
            <a:spLocks noGrp="1" noChangeArrowheads="1"/>
          </p:cNvSpPr>
          <p:nvPr>
            <p:ph type="title"/>
          </p:nvPr>
        </p:nvSpPr>
        <p:spPr/>
        <p:txBody>
          <a:bodyPr/>
          <a:lstStyle/>
          <a:p>
            <a:r>
              <a:rPr lang="en-US" smtClean="0">
                <a:latin typeface="Calibri"/>
                <a:cs typeface="Calibri"/>
              </a:rPr>
              <a:t>What Probabilities to Use?</a:t>
            </a:r>
          </a:p>
        </p:txBody>
      </p:sp>
      <p:grpSp>
        <p:nvGrpSpPr>
          <p:cNvPr id="11268" name="Group 50"/>
          <p:cNvGrpSpPr>
            <a:grpSpLocks/>
          </p:cNvGrpSpPr>
          <p:nvPr/>
        </p:nvGrpSpPr>
        <p:grpSpPr bwMode="auto">
          <a:xfrm>
            <a:off x="6286501" y="2114550"/>
            <a:ext cx="1732360" cy="2800350"/>
            <a:chOff x="3408" y="1248"/>
            <a:chExt cx="1455" cy="2352"/>
          </a:xfrm>
        </p:grpSpPr>
        <p:sp>
          <p:nvSpPr>
            <p:cNvPr id="11271" name="AutoShape 27"/>
            <p:cNvSpPr>
              <a:spLocks noChangeArrowheads="1"/>
            </p:cNvSpPr>
            <p:nvPr/>
          </p:nvSpPr>
          <p:spPr bwMode="auto">
            <a:xfrm>
              <a:off x="4141" y="1248"/>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72" name="AutoShape 28"/>
            <p:cNvCxnSpPr>
              <a:cxnSpLocks noChangeShapeType="1"/>
              <a:stCxn id="11271" idx="3"/>
              <a:endCxn id="11278" idx="0"/>
            </p:cNvCxnSpPr>
            <p:nvPr/>
          </p:nvCxnSpPr>
          <p:spPr bwMode="auto">
            <a:xfrm flipH="1">
              <a:off x="3871" y="1392"/>
              <a:ext cx="360" cy="289"/>
            </a:xfrm>
            <a:prstGeom prst="straightConnector1">
              <a:avLst/>
            </a:prstGeom>
            <a:noFill/>
            <a:ln w="9525">
              <a:solidFill>
                <a:schemeClr val="tx1"/>
              </a:solidFill>
              <a:round/>
              <a:headEnd/>
              <a:tailEnd type="triangle" w="med" len="med"/>
            </a:ln>
          </p:spPr>
        </p:cxnSp>
        <p:cxnSp>
          <p:nvCxnSpPr>
            <p:cNvPr id="11273" name="AutoShape 29"/>
            <p:cNvCxnSpPr>
              <a:cxnSpLocks noChangeShapeType="1"/>
              <a:stCxn id="11271" idx="3"/>
              <a:endCxn id="11279" idx="0"/>
            </p:cNvCxnSpPr>
            <p:nvPr/>
          </p:nvCxnSpPr>
          <p:spPr bwMode="auto">
            <a:xfrm>
              <a:off x="4231" y="1392"/>
              <a:ext cx="361" cy="289"/>
            </a:xfrm>
            <a:prstGeom prst="straightConnector1">
              <a:avLst/>
            </a:prstGeom>
            <a:noFill/>
            <a:ln w="9525">
              <a:solidFill>
                <a:schemeClr val="tx1"/>
              </a:solidFill>
              <a:round/>
              <a:headEnd/>
              <a:tailEnd type="triangle" w="med" len="med"/>
            </a:ln>
          </p:spPr>
        </p:cxnSp>
        <p:cxnSp>
          <p:nvCxnSpPr>
            <p:cNvPr id="11274" name="AutoShape 30"/>
            <p:cNvCxnSpPr>
              <a:cxnSpLocks noChangeShapeType="1"/>
            </p:cNvCxnSpPr>
            <p:nvPr/>
          </p:nvCxnSpPr>
          <p:spPr bwMode="auto">
            <a:xfrm flipH="1">
              <a:off x="3690" y="1861"/>
              <a:ext cx="181" cy="470"/>
            </a:xfrm>
            <a:prstGeom prst="straightConnector1">
              <a:avLst/>
            </a:prstGeom>
            <a:noFill/>
            <a:ln w="9525">
              <a:solidFill>
                <a:schemeClr val="tx1"/>
              </a:solidFill>
              <a:round/>
              <a:headEnd/>
              <a:tailEnd type="triangle" w="med" len="med"/>
            </a:ln>
          </p:spPr>
        </p:cxnSp>
        <p:cxnSp>
          <p:nvCxnSpPr>
            <p:cNvPr id="11275" name="AutoShape 31"/>
            <p:cNvCxnSpPr>
              <a:cxnSpLocks noChangeShapeType="1"/>
            </p:cNvCxnSpPr>
            <p:nvPr/>
          </p:nvCxnSpPr>
          <p:spPr bwMode="auto">
            <a:xfrm>
              <a:off x="3871" y="1861"/>
              <a:ext cx="144" cy="470"/>
            </a:xfrm>
            <a:prstGeom prst="straightConnector1">
              <a:avLst/>
            </a:prstGeom>
            <a:noFill/>
            <a:ln w="9525">
              <a:solidFill>
                <a:schemeClr val="tx1"/>
              </a:solidFill>
              <a:round/>
              <a:headEnd/>
              <a:tailEnd type="triangle" w="med" len="med"/>
            </a:ln>
          </p:spPr>
        </p:cxnSp>
        <p:cxnSp>
          <p:nvCxnSpPr>
            <p:cNvPr id="11276" name="AutoShape 32"/>
            <p:cNvCxnSpPr>
              <a:cxnSpLocks noChangeShapeType="1"/>
            </p:cNvCxnSpPr>
            <p:nvPr/>
          </p:nvCxnSpPr>
          <p:spPr bwMode="auto">
            <a:xfrm flipH="1">
              <a:off x="4412" y="1861"/>
              <a:ext cx="180" cy="470"/>
            </a:xfrm>
            <a:prstGeom prst="straightConnector1">
              <a:avLst/>
            </a:prstGeom>
            <a:noFill/>
            <a:ln w="9525">
              <a:solidFill>
                <a:schemeClr val="tx1"/>
              </a:solidFill>
              <a:round/>
              <a:headEnd/>
              <a:tailEnd type="triangle" w="med" len="med"/>
            </a:ln>
          </p:spPr>
        </p:cxnSp>
        <p:cxnSp>
          <p:nvCxnSpPr>
            <p:cNvPr id="11277" name="AutoShape 33"/>
            <p:cNvCxnSpPr>
              <a:cxnSpLocks noChangeShapeType="1"/>
            </p:cNvCxnSpPr>
            <p:nvPr/>
          </p:nvCxnSpPr>
          <p:spPr bwMode="auto">
            <a:xfrm>
              <a:off x="4592" y="1861"/>
              <a:ext cx="180" cy="470"/>
            </a:xfrm>
            <a:prstGeom prst="straightConnector1">
              <a:avLst/>
            </a:prstGeom>
            <a:noFill/>
            <a:ln w="9525">
              <a:solidFill>
                <a:schemeClr val="tx1"/>
              </a:solidFill>
              <a:round/>
              <a:headEnd/>
              <a:tailEnd type="triangle" w="med" len="med"/>
            </a:ln>
          </p:spPr>
        </p:cxnSp>
        <p:sp>
          <p:nvSpPr>
            <p:cNvPr id="11278" name="Oval 34"/>
            <p:cNvSpPr>
              <a:spLocks noChangeArrowheads="1"/>
            </p:cNvSpPr>
            <p:nvPr/>
          </p:nvSpPr>
          <p:spPr bwMode="auto">
            <a:xfrm>
              <a:off x="3780" y="168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79" name="Oval 35"/>
            <p:cNvSpPr>
              <a:spLocks noChangeArrowheads="1"/>
            </p:cNvSpPr>
            <p:nvPr/>
          </p:nvSpPr>
          <p:spPr bwMode="auto">
            <a:xfrm>
              <a:off x="4502" y="168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3" name="Oval 40"/>
            <p:cNvSpPr>
              <a:spLocks noChangeArrowheads="1"/>
            </p:cNvSpPr>
            <p:nvPr/>
          </p:nvSpPr>
          <p:spPr bwMode="auto">
            <a:xfrm>
              <a:off x="3961"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4" name="Oval 41"/>
            <p:cNvSpPr>
              <a:spLocks noChangeArrowheads="1"/>
            </p:cNvSpPr>
            <p:nvPr/>
          </p:nvSpPr>
          <p:spPr bwMode="auto">
            <a:xfrm>
              <a:off x="4321"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sp>
          <p:nvSpPr>
            <p:cNvPr id="11285" name="Oval 42"/>
            <p:cNvSpPr>
              <a:spLocks noChangeArrowheads="1"/>
            </p:cNvSpPr>
            <p:nvPr/>
          </p:nvSpPr>
          <p:spPr bwMode="auto">
            <a:xfrm>
              <a:off x="4682" y="2331"/>
              <a:ext cx="181"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cxnSp>
          <p:nvCxnSpPr>
            <p:cNvPr id="11286" name="AutoShape 43"/>
            <p:cNvCxnSpPr>
              <a:cxnSpLocks noChangeShapeType="1"/>
            </p:cNvCxnSpPr>
            <p:nvPr/>
          </p:nvCxnSpPr>
          <p:spPr bwMode="auto">
            <a:xfrm>
              <a:off x="3696" y="2496"/>
              <a:ext cx="180" cy="470"/>
            </a:xfrm>
            <a:prstGeom prst="straightConnector1">
              <a:avLst/>
            </a:prstGeom>
            <a:noFill/>
            <a:ln w="9525">
              <a:solidFill>
                <a:schemeClr val="tx1"/>
              </a:solidFill>
              <a:round/>
              <a:headEnd/>
              <a:tailEnd type="triangle" w="med" len="med"/>
            </a:ln>
          </p:spPr>
        </p:cxnSp>
        <p:sp>
          <p:nvSpPr>
            <p:cNvPr id="11287" name="Line 44"/>
            <p:cNvSpPr>
              <a:spLocks noChangeShapeType="1"/>
            </p:cNvSpPr>
            <p:nvPr/>
          </p:nvSpPr>
          <p:spPr bwMode="auto">
            <a:xfrm flipH="1">
              <a:off x="3552" y="2496"/>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88" name="AutoShape 45"/>
            <p:cNvSpPr>
              <a:spLocks noChangeArrowheads="1"/>
            </p:cNvSpPr>
            <p:nvPr/>
          </p:nvSpPr>
          <p:spPr bwMode="auto">
            <a:xfrm>
              <a:off x="3456" y="2976"/>
              <a:ext cx="180" cy="144"/>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latin typeface="Calibri"/>
                <a:cs typeface="Calibri"/>
              </a:endParaRPr>
            </a:p>
          </p:txBody>
        </p:sp>
        <p:cxnSp>
          <p:nvCxnSpPr>
            <p:cNvPr id="11290" name="AutoShape 47"/>
            <p:cNvCxnSpPr>
              <a:cxnSpLocks noChangeShapeType="1"/>
            </p:cNvCxnSpPr>
            <p:nvPr/>
          </p:nvCxnSpPr>
          <p:spPr bwMode="auto">
            <a:xfrm>
              <a:off x="3552" y="3120"/>
              <a:ext cx="180" cy="470"/>
            </a:xfrm>
            <a:prstGeom prst="straightConnector1">
              <a:avLst/>
            </a:prstGeom>
            <a:noFill/>
            <a:ln w="9525">
              <a:solidFill>
                <a:schemeClr val="tx1"/>
              </a:solidFill>
              <a:round/>
              <a:headEnd/>
              <a:tailEnd type="triangle" w="med" len="med"/>
            </a:ln>
          </p:spPr>
        </p:cxnSp>
        <p:sp>
          <p:nvSpPr>
            <p:cNvPr id="11291" name="Line 48"/>
            <p:cNvSpPr>
              <a:spLocks noChangeShapeType="1"/>
            </p:cNvSpPr>
            <p:nvPr/>
          </p:nvSpPr>
          <p:spPr bwMode="auto">
            <a:xfrm flipH="1">
              <a:off x="3408" y="3120"/>
              <a:ext cx="144" cy="480"/>
            </a:xfrm>
            <a:prstGeom prst="line">
              <a:avLst/>
            </a:prstGeom>
            <a:noFill/>
            <a:ln w="9525">
              <a:solidFill>
                <a:schemeClr val="tx1"/>
              </a:solidFill>
              <a:round/>
              <a:headEnd/>
              <a:tailEnd type="triangle" w="med" len="med"/>
            </a:ln>
          </p:spPr>
          <p:txBody>
            <a:bodyPr/>
            <a:lstStyle/>
            <a:p>
              <a:endParaRPr lang="en-US" sz="1800">
                <a:latin typeface="Calibri"/>
                <a:cs typeface="Calibri"/>
              </a:endParaRPr>
            </a:p>
          </p:txBody>
        </p:sp>
        <p:sp>
          <p:nvSpPr>
            <p:cNvPr id="11292" name="Oval 39"/>
            <p:cNvSpPr>
              <a:spLocks noChangeArrowheads="1"/>
            </p:cNvSpPr>
            <p:nvPr/>
          </p:nvSpPr>
          <p:spPr bwMode="auto">
            <a:xfrm>
              <a:off x="3600" y="2331"/>
              <a:ext cx="180" cy="180"/>
            </a:xfrm>
            <a:prstGeom prst="ellipse">
              <a:avLst/>
            </a:prstGeom>
            <a:solidFill>
              <a:srgbClr val="B5EDC2"/>
            </a:solidFill>
            <a:ln w="9525">
              <a:solidFill>
                <a:schemeClr val="tx1"/>
              </a:solidFill>
              <a:round/>
              <a:headEnd/>
              <a:tailEnd/>
            </a:ln>
          </p:spPr>
          <p:txBody>
            <a:bodyPr wrap="none" anchor="ctr"/>
            <a:lstStyle/>
            <a:p>
              <a:endParaRPr lang="en-US" sz="1800">
                <a:latin typeface="Calibri"/>
                <a:cs typeface="Calibri"/>
              </a:endParaRPr>
            </a:p>
          </p:txBody>
        </p:sp>
      </p:grpSp>
      <p:sp>
        <p:nvSpPr>
          <p:cNvPr id="11269" name="Text Box 51"/>
          <p:cNvSpPr txBox="1">
            <a:spLocks noChangeArrowheads="1"/>
          </p:cNvSpPr>
          <p:nvPr/>
        </p:nvSpPr>
        <p:spPr bwMode="auto">
          <a:xfrm>
            <a:off x="6057900" y="5143500"/>
            <a:ext cx="2914650" cy="1200329"/>
          </a:xfrm>
          <a:prstGeom prst="rect">
            <a:avLst/>
          </a:prstGeom>
          <a:noFill/>
          <a:ln w="9525">
            <a:noFill/>
            <a:miter lim="800000"/>
            <a:headEnd/>
            <a:tailEnd/>
          </a:ln>
        </p:spPr>
        <p:txBody>
          <a:bodyPr>
            <a:spAutoFit/>
          </a:bodyPr>
          <a:lstStyle/>
          <a:p>
            <a:pPr algn="ctr">
              <a:spcBef>
                <a:spcPct val="50000"/>
              </a:spcBef>
            </a:pPr>
            <a:r>
              <a:rPr lang="en-US" sz="1800" i="1" dirty="0">
                <a:solidFill>
                  <a:srgbClr val="CC0000"/>
                </a:solidFill>
                <a:latin typeface="Calibri"/>
                <a:cs typeface="Calibri"/>
              </a:rPr>
              <a:t>Having a probabilistic belief about </a:t>
            </a:r>
            <a:r>
              <a:rPr lang="en-US" sz="1800" i="1" dirty="0">
                <a:solidFill>
                  <a:srgbClr val="CC0000"/>
                </a:solidFill>
                <a:latin typeface="Calibri"/>
                <a:cs typeface="Calibri"/>
              </a:rPr>
              <a:t>another </a:t>
            </a:r>
            <a:r>
              <a:rPr lang="en-US" sz="1800" i="1" dirty="0">
                <a:solidFill>
                  <a:srgbClr val="CC0000"/>
                </a:solidFill>
                <a:latin typeface="Calibri"/>
                <a:cs typeface="Calibri"/>
              </a:rPr>
              <a:t>agent’s action does not mean that </a:t>
            </a:r>
            <a:r>
              <a:rPr lang="en-US" sz="1800" i="1" dirty="0">
                <a:solidFill>
                  <a:srgbClr val="CC0000"/>
                </a:solidFill>
                <a:latin typeface="Calibri"/>
                <a:cs typeface="Calibri"/>
              </a:rPr>
              <a:t>the agent </a:t>
            </a:r>
            <a:r>
              <a:rPr lang="en-US" sz="1800" i="1" dirty="0">
                <a:solidFill>
                  <a:srgbClr val="CC0000"/>
                </a:solidFill>
                <a:latin typeface="Calibri"/>
                <a:cs typeface="Calibri"/>
              </a:rPr>
              <a:t>is flipping any coins!</a:t>
            </a:r>
          </a:p>
        </p:txBody>
      </p:sp>
    </p:spTree>
    <p:extLst>
      <p:ext uri="{BB962C8B-B14F-4D97-AF65-F5344CB8AC3E}">
        <p14:creationId xmlns:p14="http://schemas.microsoft.com/office/powerpoint/2010/main" val="633386448"/>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What are Probabilities?</a:t>
            </a:r>
          </a:p>
        </p:txBody>
      </p:sp>
      <p:sp>
        <p:nvSpPr>
          <p:cNvPr id="31747" name="Rectangle 3"/>
          <p:cNvSpPr>
            <a:spLocks noGrp="1" noChangeArrowheads="1"/>
          </p:cNvSpPr>
          <p:nvPr>
            <p:ph idx="1"/>
          </p:nvPr>
        </p:nvSpPr>
        <p:spPr>
          <a:xfrm>
            <a:off x="342900" y="2000250"/>
            <a:ext cx="6172200" cy="3657600"/>
          </a:xfrm>
        </p:spPr>
        <p:txBody>
          <a:bodyPr/>
          <a:lstStyle/>
          <a:p>
            <a:pPr>
              <a:lnSpc>
                <a:spcPct val="90000"/>
              </a:lnSpc>
            </a:pPr>
            <a:r>
              <a:rPr lang="en-US" sz="1800" dirty="0"/>
              <a:t>Objectivist / frequentist answer:</a:t>
            </a:r>
          </a:p>
          <a:p>
            <a:pPr lvl="1">
              <a:lnSpc>
                <a:spcPct val="90000"/>
              </a:lnSpc>
            </a:pPr>
            <a:r>
              <a:rPr lang="en-US" sz="1500" dirty="0"/>
              <a:t>Averages over repeated </a:t>
            </a:r>
            <a:r>
              <a:rPr lang="en-US" sz="1500" i="1" dirty="0"/>
              <a:t>experiments</a:t>
            </a:r>
          </a:p>
          <a:p>
            <a:pPr lvl="1">
              <a:lnSpc>
                <a:spcPct val="90000"/>
              </a:lnSpc>
            </a:pPr>
            <a:r>
              <a:rPr lang="en-US" sz="1500" dirty="0"/>
              <a:t>E.g. empirically estimating P(rain) from historical observation</a:t>
            </a:r>
          </a:p>
          <a:p>
            <a:pPr lvl="1">
              <a:lnSpc>
                <a:spcPct val="90000"/>
              </a:lnSpc>
            </a:pPr>
            <a:r>
              <a:rPr lang="en-US" sz="1500" dirty="0"/>
              <a:t>Assertion about how future experiments will go (in the limit)</a:t>
            </a:r>
          </a:p>
          <a:p>
            <a:pPr lvl="1">
              <a:lnSpc>
                <a:spcPct val="90000"/>
              </a:lnSpc>
            </a:pPr>
            <a:r>
              <a:rPr lang="en-US" sz="1500" dirty="0"/>
              <a:t>New evidence changes the </a:t>
            </a:r>
            <a:r>
              <a:rPr lang="en-US" sz="1500" i="1" dirty="0"/>
              <a:t>reference class</a:t>
            </a:r>
          </a:p>
          <a:p>
            <a:pPr lvl="1">
              <a:lnSpc>
                <a:spcPct val="90000"/>
              </a:lnSpc>
            </a:pPr>
            <a:r>
              <a:rPr lang="en-US" sz="1500" dirty="0"/>
              <a:t>Makes one think of </a:t>
            </a:r>
            <a:r>
              <a:rPr lang="en-US" sz="1500" i="1" dirty="0"/>
              <a:t>inherently random</a:t>
            </a:r>
            <a:r>
              <a:rPr lang="en-US" sz="1500" dirty="0"/>
              <a:t> events, like rolling dice</a:t>
            </a:r>
          </a:p>
          <a:p>
            <a:pPr>
              <a:lnSpc>
                <a:spcPct val="90000"/>
              </a:lnSpc>
            </a:pPr>
            <a:endParaRPr lang="en-US" sz="1800" dirty="0"/>
          </a:p>
          <a:p>
            <a:pPr>
              <a:lnSpc>
                <a:spcPct val="90000"/>
              </a:lnSpc>
            </a:pPr>
            <a:r>
              <a:rPr lang="en-US" sz="1800" dirty="0"/>
              <a:t>Subjectivist / Bayesian answer:</a:t>
            </a:r>
          </a:p>
          <a:p>
            <a:pPr lvl="1">
              <a:lnSpc>
                <a:spcPct val="90000"/>
              </a:lnSpc>
            </a:pPr>
            <a:r>
              <a:rPr lang="en-US" sz="1500" dirty="0"/>
              <a:t>Degrees of belief about unobserved variables</a:t>
            </a:r>
          </a:p>
          <a:p>
            <a:pPr lvl="1">
              <a:lnSpc>
                <a:spcPct val="90000"/>
              </a:lnSpc>
            </a:pPr>
            <a:r>
              <a:rPr lang="en-US" sz="1500" dirty="0"/>
              <a:t>E.g. an agent’s belief that it’s raining, given the temperature</a:t>
            </a:r>
          </a:p>
          <a:p>
            <a:pPr lvl="1">
              <a:lnSpc>
                <a:spcPct val="90000"/>
              </a:lnSpc>
            </a:pPr>
            <a:r>
              <a:rPr lang="en-US" sz="1500" dirty="0"/>
              <a:t>E.g. </a:t>
            </a:r>
            <a:r>
              <a:rPr lang="en-US" sz="1500" dirty="0"/>
              <a:t>agent’s belief </a:t>
            </a:r>
            <a:r>
              <a:rPr lang="en-US" sz="1500" dirty="0"/>
              <a:t>how an opponent will behave, given the state</a:t>
            </a:r>
          </a:p>
          <a:p>
            <a:pPr lvl="1">
              <a:lnSpc>
                <a:spcPct val="90000"/>
              </a:lnSpc>
            </a:pPr>
            <a:r>
              <a:rPr lang="en-US" sz="1500" dirty="0"/>
              <a:t>Often </a:t>
            </a:r>
            <a:r>
              <a:rPr lang="en-US" sz="1500" i="1" dirty="0"/>
              <a:t>learn </a:t>
            </a:r>
            <a:r>
              <a:rPr lang="en-US" sz="1500" dirty="0"/>
              <a:t>probabilities from past experiences (more later)</a:t>
            </a:r>
          </a:p>
          <a:p>
            <a:pPr lvl="1">
              <a:lnSpc>
                <a:spcPct val="90000"/>
              </a:lnSpc>
            </a:pPr>
            <a:r>
              <a:rPr lang="en-US" sz="1500" dirty="0"/>
              <a:t>New evidence </a:t>
            </a:r>
            <a:r>
              <a:rPr lang="en-US" sz="1500" i="1" dirty="0"/>
              <a:t>updates beliefs </a:t>
            </a:r>
            <a:r>
              <a:rPr lang="en-US" sz="1500" dirty="0"/>
              <a:t>(more later)</a:t>
            </a:r>
          </a:p>
          <a:p>
            <a:pPr lvl="1">
              <a:lnSpc>
                <a:spcPct val="90000"/>
              </a:lnSpc>
            </a:pPr>
            <a:endParaRPr lang="en-US" sz="1500" dirty="0"/>
          </a:p>
        </p:txBody>
      </p:sp>
      <p:pic>
        <p:nvPicPr>
          <p:cNvPr id="2" name="Picture 1"/>
          <p:cNvPicPr>
            <a:picLocks noChangeAspect="1"/>
          </p:cNvPicPr>
          <p:nvPr/>
        </p:nvPicPr>
        <p:blipFill>
          <a:blip r:embed="rId2"/>
          <a:stretch>
            <a:fillRect/>
          </a:stretch>
        </p:blipFill>
        <p:spPr>
          <a:xfrm>
            <a:off x="6057900" y="3088153"/>
            <a:ext cx="2811556" cy="2912597"/>
          </a:xfrm>
          <a:prstGeom prst="rect">
            <a:avLst/>
          </a:prstGeom>
        </p:spPr>
      </p:pic>
    </p:spTree>
    <p:extLst>
      <p:ext uri="{BB962C8B-B14F-4D97-AF65-F5344CB8AC3E}">
        <p14:creationId xmlns:p14="http://schemas.microsoft.com/office/powerpoint/2010/main" val="41753515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Informed Probabilities</a:t>
            </a:r>
            <a:endParaRPr lang="en-US" dirty="0"/>
          </a:p>
        </p:txBody>
      </p:sp>
      <p:sp>
        <p:nvSpPr>
          <p:cNvPr id="3" name="Content Placeholder 2"/>
          <p:cNvSpPr>
            <a:spLocks noGrp="1"/>
          </p:cNvSpPr>
          <p:nvPr>
            <p:ph idx="1"/>
          </p:nvPr>
        </p:nvSpPr>
        <p:spPr/>
        <p:txBody>
          <a:bodyPr/>
          <a:lstStyle/>
          <a:p>
            <a:r>
              <a:rPr lang="en-US" sz="1800" dirty="0"/>
              <a:t>Let’s say you know that your opponent is actually running a depth 2 </a:t>
            </a:r>
            <a:r>
              <a:rPr lang="en-US" sz="1800" dirty="0" err="1"/>
              <a:t>minimax</a:t>
            </a:r>
            <a:r>
              <a:rPr lang="en-US" sz="1800" dirty="0"/>
              <a:t>, using the result 80% of the time, and moving randomly otherwise</a:t>
            </a:r>
          </a:p>
          <a:p>
            <a:r>
              <a:rPr lang="en-US" sz="1800" dirty="0"/>
              <a:t>Question: What tree search should you use?  </a:t>
            </a:r>
          </a:p>
          <a:p>
            <a:endParaRPr lang="en-US" sz="1800" dirty="0"/>
          </a:p>
        </p:txBody>
      </p:sp>
      <p:sp>
        <p:nvSpPr>
          <p:cNvPr id="29" name="Cloud Callout 28"/>
          <p:cNvSpPr/>
          <p:nvPr/>
        </p:nvSpPr>
        <p:spPr>
          <a:xfrm>
            <a:off x="400050" y="3371850"/>
            <a:ext cx="1714500" cy="1771650"/>
          </a:xfrm>
          <a:prstGeom prst="cloudCallout">
            <a:avLst>
              <a:gd name="adj1" fmla="val 85321"/>
              <a:gd name="adj2" fmla="val -25814"/>
            </a:avLst>
          </a:prstGeom>
          <a:solidFill>
            <a:srgbClr val="B5EDC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85" name="Group 84"/>
          <p:cNvGrpSpPr/>
          <p:nvPr/>
        </p:nvGrpSpPr>
        <p:grpSpPr>
          <a:xfrm>
            <a:off x="685800" y="3771900"/>
            <a:ext cx="1143000" cy="707582"/>
            <a:chOff x="7620000" y="2801226"/>
            <a:chExt cx="3352800" cy="2075574"/>
          </a:xfrm>
        </p:grpSpPr>
        <p:sp>
          <p:nvSpPr>
            <p:cNvPr id="40" name="AutoShape 5"/>
            <p:cNvSpPr>
              <a:spLocks noChangeArrowheads="1"/>
            </p:cNvSpPr>
            <p:nvPr/>
          </p:nvSpPr>
          <p:spPr bwMode="auto">
            <a:xfrm>
              <a:off x="82296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41" name="AutoShape 6"/>
            <p:cNvSpPr>
              <a:spLocks noChangeArrowheads="1"/>
            </p:cNvSpPr>
            <p:nvPr/>
          </p:nvSpPr>
          <p:spPr bwMode="auto">
            <a:xfrm rot="10800000">
              <a:off x="7848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42" name="AutoShape 7"/>
            <p:cNvSpPr>
              <a:spLocks noChangeArrowheads="1"/>
            </p:cNvSpPr>
            <p:nvPr/>
          </p:nvSpPr>
          <p:spPr bwMode="auto">
            <a:xfrm rot="10800000">
              <a:off x="86106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43" name="AutoShape 12"/>
            <p:cNvCxnSpPr>
              <a:cxnSpLocks noChangeShapeType="1"/>
              <a:stCxn id="40" idx="3"/>
              <a:endCxn id="41" idx="3"/>
            </p:cNvCxnSpPr>
            <p:nvPr/>
          </p:nvCxnSpPr>
          <p:spPr bwMode="auto">
            <a:xfrm flipH="1">
              <a:off x="8039100" y="3733800"/>
              <a:ext cx="381000" cy="304800"/>
            </a:xfrm>
            <a:prstGeom prst="straightConnector1">
              <a:avLst/>
            </a:prstGeom>
            <a:noFill/>
            <a:ln w="9525">
              <a:solidFill>
                <a:schemeClr val="tx1"/>
              </a:solidFill>
              <a:round/>
              <a:headEnd/>
              <a:tailEnd type="triangle" w="med" len="med"/>
            </a:ln>
          </p:spPr>
        </p:cxnSp>
        <p:cxnSp>
          <p:nvCxnSpPr>
            <p:cNvPr id="44" name="AutoShape 13"/>
            <p:cNvCxnSpPr>
              <a:cxnSpLocks noChangeShapeType="1"/>
              <a:stCxn id="40" idx="3"/>
              <a:endCxn id="42" idx="3"/>
            </p:cNvCxnSpPr>
            <p:nvPr/>
          </p:nvCxnSpPr>
          <p:spPr bwMode="auto">
            <a:xfrm>
              <a:off x="8420100" y="3733800"/>
              <a:ext cx="381000" cy="304800"/>
            </a:xfrm>
            <a:prstGeom prst="straightConnector1">
              <a:avLst/>
            </a:prstGeom>
            <a:noFill/>
            <a:ln w="9525">
              <a:solidFill>
                <a:schemeClr val="tx1"/>
              </a:solidFill>
              <a:round/>
              <a:headEnd/>
              <a:tailEnd type="triangle" w="med" len="med"/>
            </a:ln>
          </p:spPr>
        </p:cxnSp>
        <p:sp>
          <p:nvSpPr>
            <p:cNvPr id="49" name="AutoShape 5"/>
            <p:cNvSpPr>
              <a:spLocks noChangeArrowheads="1"/>
            </p:cNvSpPr>
            <p:nvPr/>
          </p:nvSpPr>
          <p:spPr bwMode="auto">
            <a:xfrm>
              <a:off x="9982200" y="3429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50" name="AutoShape 6"/>
            <p:cNvSpPr>
              <a:spLocks noChangeArrowheads="1"/>
            </p:cNvSpPr>
            <p:nvPr/>
          </p:nvSpPr>
          <p:spPr bwMode="auto">
            <a:xfrm rot="10800000">
              <a:off x="9601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51" name="AutoShape 7"/>
            <p:cNvSpPr>
              <a:spLocks noChangeArrowheads="1"/>
            </p:cNvSpPr>
            <p:nvPr/>
          </p:nvSpPr>
          <p:spPr bwMode="auto">
            <a:xfrm rot="10800000">
              <a:off x="10363200" y="40386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52" name="AutoShape 12"/>
            <p:cNvCxnSpPr>
              <a:cxnSpLocks noChangeShapeType="1"/>
              <a:stCxn id="49" idx="3"/>
              <a:endCxn id="50" idx="3"/>
            </p:cNvCxnSpPr>
            <p:nvPr/>
          </p:nvCxnSpPr>
          <p:spPr bwMode="auto">
            <a:xfrm flipH="1">
              <a:off x="9791700" y="3733800"/>
              <a:ext cx="381000" cy="304800"/>
            </a:xfrm>
            <a:prstGeom prst="straightConnector1">
              <a:avLst/>
            </a:prstGeom>
            <a:noFill/>
            <a:ln w="9525">
              <a:solidFill>
                <a:schemeClr val="tx1"/>
              </a:solidFill>
              <a:round/>
              <a:headEnd/>
              <a:tailEnd type="triangle" w="med" len="med"/>
            </a:ln>
          </p:spPr>
        </p:cxnSp>
        <p:cxnSp>
          <p:nvCxnSpPr>
            <p:cNvPr id="53" name="AutoShape 13"/>
            <p:cNvCxnSpPr>
              <a:cxnSpLocks noChangeShapeType="1"/>
              <a:stCxn id="49" idx="3"/>
              <a:endCxn id="51" idx="3"/>
            </p:cNvCxnSpPr>
            <p:nvPr/>
          </p:nvCxnSpPr>
          <p:spPr bwMode="auto">
            <a:xfrm>
              <a:off x="10172700" y="3733800"/>
              <a:ext cx="381000" cy="304800"/>
            </a:xfrm>
            <a:prstGeom prst="straightConnector1">
              <a:avLst/>
            </a:prstGeom>
            <a:noFill/>
            <a:ln w="9525">
              <a:solidFill>
                <a:schemeClr val="tx1"/>
              </a:solidFill>
              <a:round/>
              <a:headEnd/>
              <a:tailEnd type="triangle" w="med" len="med"/>
            </a:ln>
          </p:spPr>
        </p:cxnSp>
        <p:cxnSp>
          <p:nvCxnSpPr>
            <p:cNvPr id="54" name="AutoShape 12"/>
            <p:cNvCxnSpPr>
              <a:cxnSpLocks noChangeShapeType="1"/>
              <a:stCxn id="58" idx="0"/>
              <a:endCxn id="40" idx="0"/>
            </p:cNvCxnSpPr>
            <p:nvPr/>
          </p:nvCxnSpPr>
          <p:spPr bwMode="auto">
            <a:xfrm flipH="1">
              <a:off x="8420100" y="3106025"/>
              <a:ext cx="838200" cy="322973"/>
            </a:xfrm>
            <a:prstGeom prst="straightConnector1">
              <a:avLst/>
            </a:prstGeom>
            <a:noFill/>
            <a:ln w="9525">
              <a:solidFill>
                <a:schemeClr val="tx1"/>
              </a:solidFill>
              <a:round/>
              <a:headEnd/>
              <a:tailEnd type="triangle" w="med" len="med"/>
            </a:ln>
          </p:spPr>
        </p:cxnSp>
        <p:cxnSp>
          <p:nvCxnSpPr>
            <p:cNvPr id="55" name="AutoShape 13"/>
            <p:cNvCxnSpPr>
              <a:cxnSpLocks noChangeShapeType="1"/>
              <a:stCxn id="58" idx="0"/>
              <a:endCxn id="49" idx="0"/>
            </p:cNvCxnSpPr>
            <p:nvPr/>
          </p:nvCxnSpPr>
          <p:spPr bwMode="auto">
            <a:xfrm>
              <a:off x="9258300" y="3106025"/>
              <a:ext cx="914399" cy="322973"/>
            </a:xfrm>
            <a:prstGeom prst="straightConnector1">
              <a:avLst/>
            </a:prstGeom>
            <a:noFill/>
            <a:ln w="28575">
              <a:solidFill>
                <a:srgbClr val="C00000"/>
              </a:solidFill>
              <a:round/>
              <a:headEnd/>
              <a:tailEnd type="triangle" w="med" len="med"/>
            </a:ln>
          </p:spPr>
        </p:cxnSp>
        <p:sp>
          <p:nvSpPr>
            <p:cNvPr id="58" name="AutoShape 7"/>
            <p:cNvSpPr>
              <a:spLocks noChangeArrowheads="1"/>
            </p:cNvSpPr>
            <p:nvPr/>
          </p:nvSpPr>
          <p:spPr bwMode="auto">
            <a:xfrm rot="10800000">
              <a:off x="9067800" y="2801226"/>
              <a:ext cx="381000" cy="304799"/>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61" name="AutoShape 5"/>
            <p:cNvSpPr>
              <a:spLocks noChangeArrowheads="1"/>
            </p:cNvSpPr>
            <p:nvPr/>
          </p:nvSpPr>
          <p:spPr bwMode="auto">
            <a:xfrm>
              <a:off x="7620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62" name="AutoShape 5"/>
            <p:cNvSpPr>
              <a:spLocks noChangeArrowheads="1"/>
            </p:cNvSpPr>
            <p:nvPr/>
          </p:nvSpPr>
          <p:spPr bwMode="auto">
            <a:xfrm>
              <a:off x="80010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63" name="AutoShape 12"/>
            <p:cNvCxnSpPr>
              <a:cxnSpLocks noChangeShapeType="1"/>
              <a:stCxn id="41" idx="0"/>
              <a:endCxn id="61" idx="0"/>
            </p:cNvCxnSpPr>
            <p:nvPr/>
          </p:nvCxnSpPr>
          <p:spPr bwMode="auto">
            <a:xfrm flipH="1">
              <a:off x="7810500" y="4343400"/>
              <a:ext cx="228600" cy="228600"/>
            </a:xfrm>
            <a:prstGeom prst="straightConnector1">
              <a:avLst/>
            </a:prstGeom>
            <a:noFill/>
            <a:ln w="9525">
              <a:solidFill>
                <a:schemeClr val="tx1"/>
              </a:solidFill>
              <a:round/>
              <a:headEnd/>
              <a:tailEnd type="triangle" w="med" len="med"/>
            </a:ln>
          </p:spPr>
        </p:cxnSp>
        <p:cxnSp>
          <p:nvCxnSpPr>
            <p:cNvPr id="64" name="AutoShape 13"/>
            <p:cNvCxnSpPr>
              <a:cxnSpLocks noChangeShapeType="1"/>
              <a:stCxn id="41" idx="0"/>
              <a:endCxn id="62" idx="0"/>
            </p:cNvCxnSpPr>
            <p:nvPr/>
          </p:nvCxnSpPr>
          <p:spPr bwMode="auto">
            <a:xfrm>
              <a:off x="8039100" y="4343400"/>
              <a:ext cx="152400" cy="228600"/>
            </a:xfrm>
            <a:prstGeom prst="straightConnector1">
              <a:avLst/>
            </a:prstGeom>
            <a:noFill/>
            <a:ln w="9525">
              <a:solidFill>
                <a:schemeClr val="tx1"/>
              </a:solidFill>
              <a:round/>
              <a:headEnd/>
              <a:tailEnd type="triangle" w="med" len="med"/>
            </a:ln>
          </p:spPr>
        </p:cxnSp>
        <p:sp>
          <p:nvSpPr>
            <p:cNvPr id="70" name="AutoShape 5"/>
            <p:cNvSpPr>
              <a:spLocks noChangeArrowheads="1"/>
            </p:cNvSpPr>
            <p:nvPr/>
          </p:nvSpPr>
          <p:spPr bwMode="auto">
            <a:xfrm>
              <a:off x="8458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1" name="AutoShape 5"/>
            <p:cNvSpPr>
              <a:spLocks noChangeArrowheads="1"/>
            </p:cNvSpPr>
            <p:nvPr/>
          </p:nvSpPr>
          <p:spPr bwMode="auto">
            <a:xfrm>
              <a:off x="88392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2" name="AutoShape 12"/>
            <p:cNvCxnSpPr>
              <a:cxnSpLocks noChangeShapeType="1"/>
              <a:stCxn id="42" idx="0"/>
              <a:endCxn id="70" idx="0"/>
            </p:cNvCxnSpPr>
            <p:nvPr/>
          </p:nvCxnSpPr>
          <p:spPr bwMode="auto">
            <a:xfrm flipH="1">
              <a:off x="8648700" y="4343400"/>
              <a:ext cx="152400" cy="228600"/>
            </a:xfrm>
            <a:prstGeom prst="straightConnector1">
              <a:avLst/>
            </a:prstGeom>
            <a:noFill/>
            <a:ln w="9525">
              <a:solidFill>
                <a:schemeClr val="tx1"/>
              </a:solidFill>
              <a:round/>
              <a:headEnd/>
              <a:tailEnd type="triangle" w="med" len="med"/>
            </a:ln>
          </p:spPr>
        </p:cxnSp>
        <p:cxnSp>
          <p:nvCxnSpPr>
            <p:cNvPr id="73" name="AutoShape 13"/>
            <p:cNvCxnSpPr>
              <a:cxnSpLocks noChangeShapeType="1"/>
              <a:stCxn id="42" idx="0"/>
              <a:endCxn id="71" idx="0"/>
            </p:cNvCxnSpPr>
            <p:nvPr/>
          </p:nvCxnSpPr>
          <p:spPr bwMode="auto">
            <a:xfrm>
              <a:off x="8801100" y="4343400"/>
              <a:ext cx="228600" cy="228600"/>
            </a:xfrm>
            <a:prstGeom prst="straightConnector1">
              <a:avLst/>
            </a:prstGeom>
            <a:noFill/>
            <a:ln w="9525">
              <a:solidFill>
                <a:schemeClr val="tx1"/>
              </a:solidFill>
              <a:round/>
              <a:headEnd/>
              <a:tailEnd type="triangle" w="med" len="med"/>
            </a:ln>
          </p:spPr>
        </p:cxnSp>
        <p:sp>
          <p:nvSpPr>
            <p:cNvPr id="76" name="AutoShape 5"/>
            <p:cNvSpPr>
              <a:spLocks noChangeArrowheads="1"/>
            </p:cNvSpPr>
            <p:nvPr/>
          </p:nvSpPr>
          <p:spPr bwMode="auto">
            <a:xfrm>
              <a:off x="9372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77" name="AutoShape 5"/>
            <p:cNvSpPr>
              <a:spLocks noChangeArrowheads="1"/>
            </p:cNvSpPr>
            <p:nvPr/>
          </p:nvSpPr>
          <p:spPr bwMode="auto">
            <a:xfrm>
              <a:off x="97536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78" name="AutoShape 12"/>
            <p:cNvCxnSpPr>
              <a:cxnSpLocks noChangeShapeType="1"/>
              <a:endCxn id="76" idx="0"/>
            </p:cNvCxnSpPr>
            <p:nvPr/>
          </p:nvCxnSpPr>
          <p:spPr bwMode="auto">
            <a:xfrm flipH="1">
              <a:off x="9563100" y="4343400"/>
              <a:ext cx="228600" cy="228600"/>
            </a:xfrm>
            <a:prstGeom prst="straightConnector1">
              <a:avLst/>
            </a:prstGeom>
            <a:noFill/>
            <a:ln w="9525">
              <a:solidFill>
                <a:schemeClr val="tx1"/>
              </a:solidFill>
              <a:round/>
              <a:headEnd/>
              <a:tailEnd type="triangle" w="med" len="med"/>
            </a:ln>
          </p:spPr>
        </p:cxnSp>
        <p:cxnSp>
          <p:nvCxnSpPr>
            <p:cNvPr id="79" name="AutoShape 13"/>
            <p:cNvCxnSpPr>
              <a:cxnSpLocks noChangeShapeType="1"/>
              <a:endCxn id="77" idx="0"/>
            </p:cNvCxnSpPr>
            <p:nvPr/>
          </p:nvCxnSpPr>
          <p:spPr bwMode="auto">
            <a:xfrm>
              <a:off x="9791700" y="4343400"/>
              <a:ext cx="152400" cy="228600"/>
            </a:xfrm>
            <a:prstGeom prst="straightConnector1">
              <a:avLst/>
            </a:prstGeom>
            <a:noFill/>
            <a:ln w="9525">
              <a:solidFill>
                <a:schemeClr val="tx1"/>
              </a:solidFill>
              <a:round/>
              <a:headEnd/>
              <a:tailEnd type="triangle" w="med" len="med"/>
            </a:ln>
          </p:spPr>
        </p:cxnSp>
        <p:sp>
          <p:nvSpPr>
            <p:cNvPr id="80" name="AutoShape 5"/>
            <p:cNvSpPr>
              <a:spLocks noChangeArrowheads="1"/>
            </p:cNvSpPr>
            <p:nvPr/>
          </p:nvSpPr>
          <p:spPr bwMode="auto">
            <a:xfrm>
              <a:off x="10210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81" name="AutoShape 5"/>
            <p:cNvSpPr>
              <a:spLocks noChangeArrowheads="1"/>
            </p:cNvSpPr>
            <p:nvPr/>
          </p:nvSpPr>
          <p:spPr bwMode="auto">
            <a:xfrm>
              <a:off x="10591800" y="45720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cxnSp>
          <p:nvCxnSpPr>
            <p:cNvPr id="82" name="AutoShape 12"/>
            <p:cNvCxnSpPr>
              <a:cxnSpLocks noChangeShapeType="1"/>
              <a:endCxn id="80" idx="0"/>
            </p:cNvCxnSpPr>
            <p:nvPr/>
          </p:nvCxnSpPr>
          <p:spPr bwMode="auto">
            <a:xfrm flipH="1">
              <a:off x="10401300" y="4343400"/>
              <a:ext cx="152400" cy="228600"/>
            </a:xfrm>
            <a:prstGeom prst="straightConnector1">
              <a:avLst/>
            </a:prstGeom>
            <a:noFill/>
            <a:ln w="9525">
              <a:solidFill>
                <a:schemeClr val="tx1"/>
              </a:solidFill>
              <a:round/>
              <a:headEnd/>
              <a:tailEnd type="triangle" w="med" len="med"/>
            </a:ln>
          </p:spPr>
        </p:cxnSp>
        <p:cxnSp>
          <p:nvCxnSpPr>
            <p:cNvPr id="83" name="AutoShape 13"/>
            <p:cNvCxnSpPr>
              <a:cxnSpLocks noChangeShapeType="1"/>
              <a:endCxn id="81" idx="0"/>
            </p:cNvCxnSpPr>
            <p:nvPr/>
          </p:nvCxnSpPr>
          <p:spPr bwMode="auto">
            <a:xfrm>
              <a:off x="10553700" y="4343400"/>
              <a:ext cx="228600" cy="228600"/>
            </a:xfrm>
            <a:prstGeom prst="straightConnector1">
              <a:avLst/>
            </a:prstGeom>
            <a:noFill/>
            <a:ln w="9525">
              <a:solidFill>
                <a:schemeClr val="tx1"/>
              </a:solidFill>
              <a:round/>
              <a:headEnd/>
              <a:tailEnd type="triangle" w="med" len="med"/>
            </a:ln>
          </p:spPr>
        </p:cxnSp>
      </p:grpSp>
      <p:sp>
        <p:nvSpPr>
          <p:cNvPr id="86" name="TextBox 85"/>
          <p:cNvSpPr txBox="1"/>
          <p:nvPr/>
        </p:nvSpPr>
        <p:spPr>
          <a:xfrm>
            <a:off x="2464044" y="3943350"/>
            <a:ext cx="1257300" cy="646331"/>
          </a:xfrm>
          <a:prstGeom prst="rect">
            <a:avLst/>
          </a:prstGeom>
          <a:noFill/>
        </p:spPr>
        <p:txBody>
          <a:bodyPr wrap="square" rtlCol="0">
            <a:spAutoFit/>
          </a:bodyPr>
          <a:lstStyle/>
          <a:p>
            <a:r>
              <a:rPr lang="en-US" sz="1800" dirty="0">
                <a:latin typeface="Calibri" pitchFamily="34" charset="0"/>
              </a:rPr>
              <a:t>0.1          0.9</a:t>
            </a:r>
            <a:endParaRPr lang="en-US" sz="1800" dirty="0">
              <a:latin typeface="Calibri" pitchFamily="34" charset="0"/>
            </a:endParaRPr>
          </a:p>
        </p:txBody>
      </p:sp>
      <p:sp>
        <p:nvSpPr>
          <p:cNvPr id="88" name="Content Placeholder 2"/>
          <p:cNvSpPr txBox="1">
            <a:spLocks/>
          </p:cNvSpPr>
          <p:nvPr/>
        </p:nvSpPr>
        <p:spPr bwMode="auto">
          <a:xfrm>
            <a:off x="4457700" y="3143250"/>
            <a:ext cx="4438650" cy="2422924"/>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spcBef>
                <a:spcPct val="20000"/>
              </a:spcBef>
              <a:buClr>
                <a:schemeClr val="accent2"/>
              </a:buClr>
              <a:buFont typeface="Wingdings" pitchFamily="2" charset="2"/>
              <a:buChar char="§"/>
              <a:defRPr/>
            </a:pPr>
            <a:r>
              <a:rPr lang="en-US" sz="1800" kern="0" dirty="0">
                <a:solidFill>
                  <a:schemeClr val="accent2"/>
                </a:solidFill>
                <a:latin typeface="Calibri" pitchFamily="34" charset="0"/>
                <a:cs typeface="+mn-cs"/>
              </a:rPr>
              <a:t>Answer: </a:t>
            </a:r>
            <a:r>
              <a:rPr lang="en-US" sz="1800" kern="0" dirty="0" err="1">
                <a:solidFill>
                  <a:schemeClr val="accent2"/>
                </a:solidFill>
                <a:latin typeface="Calibri" pitchFamily="34" charset="0"/>
                <a:cs typeface="+mn-cs"/>
              </a:rPr>
              <a:t>Expectimax</a:t>
            </a:r>
            <a:r>
              <a:rPr lang="en-US" sz="1800" kern="0" dirty="0">
                <a:solidFill>
                  <a:schemeClr val="accent2"/>
                </a:solidFill>
                <a:latin typeface="Calibri" pitchFamily="34" charset="0"/>
                <a:cs typeface="+mn-cs"/>
              </a:rPr>
              <a:t>!</a:t>
            </a:r>
            <a:endParaRPr lang="en-US" sz="1800" kern="0" dirty="0">
              <a:solidFill>
                <a:schemeClr val="accent2"/>
              </a:solidFill>
              <a:latin typeface="Calibri" pitchFamily="34" charset="0"/>
            </a:endParaRPr>
          </a:p>
          <a:p>
            <a:pPr marL="600062" lvl="1" indent="-257162">
              <a:spcBef>
                <a:spcPct val="20000"/>
              </a:spcBef>
              <a:buFont typeface="Wingdings" pitchFamily="2" charset="2"/>
              <a:buChar char="§"/>
            </a:pPr>
            <a:r>
              <a:rPr lang="en-US" sz="1500" kern="0" dirty="0">
                <a:latin typeface="Calibri" pitchFamily="34" charset="0"/>
              </a:rPr>
              <a:t>To figure out EACH chance node’s probabilities, you have to run a simulation of your opponent</a:t>
            </a:r>
          </a:p>
          <a:p>
            <a:pPr marL="600062" lvl="1" indent="-257162">
              <a:spcBef>
                <a:spcPct val="20000"/>
              </a:spcBef>
              <a:buFont typeface="Wingdings" pitchFamily="2" charset="2"/>
              <a:buChar char="§"/>
            </a:pPr>
            <a:r>
              <a:rPr lang="en-US" sz="1500" kern="0" dirty="0">
                <a:latin typeface="Calibri" pitchFamily="34" charset="0"/>
                <a:cs typeface="+mn-cs"/>
              </a:rPr>
              <a:t>This kind of thing gets very slow very quickly</a:t>
            </a:r>
          </a:p>
          <a:p>
            <a:pPr marL="600062" lvl="1" indent="-257162">
              <a:spcBef>
                <a:spcPct val="20000"/>
              </a:spcBef>
              <a:buFont typeface="Wingdings" pitchFamily="2" charset="2"/>
              <a:buChar char="§"/>
            </a:pPr>
            <a:r>
              <a:rPr lang="en-US" sz="1500" kern="0" dirty="0">
                <a:latin typeface="Calibri" pitchFamily="34" charset="0"/>
              </a:rPr>
              <a:t>Even worse if you have to simulate your opponent simulating you…</a:t>
            </a:r>
          </a:p>
          <a:p>
            <a:pPr marL="600062" lvl="1" indent="-257162">
              <a:spcBef>
                <a:spcPct val="20000"/>
              </a:spcBef>
              <a:buFont typeface="Wingdings" pitchFamily="2" charset="2"/>
              <a:buChar char="§"/>
            </a:pPr>
            <a:r>
              <a:rPr lang="en-US" sz="1500" kern="0" dirty="0">
                <a:latin typeface="Calibri" pitchFamily="34" charset="0"/>
              </a:rPr>
              <a:t>… except for </a:t>
            </a:r>
            <a:r>
              <a:rPr lang="en-US" sz="1500" kern="0" dirty="0" err="1">
                <a:latin typeface="Calibri" pitchFamily="34" charset="0"/>
              </a:rPr>
              <a:t>minimax</a:t>
            </a:r>
            <a:r>
              <a:rPr lang="en-US" sz="1500" kern="0" dirty="0">
                <a:latin typeface="Calibri" pitchFamily="34" charset="0"/>
              </a:rPr>
              <a:t>, which has the nice property that it all collapses into one game tree</a:t>
            </a:r>
          </a:p>
        </p:txBody>
      </p:sp>
      <p:grpSp>
        <p:nvGrpSpPr>
          <p:cNvPr id="95" name="Group 94"/>
          <p:cNvGrpSpPr/>
          <p:nvPr/>
        </p:nvGrpSpPr>
        <p:grpSpPr>
          <a:xfrm>
            <a:off x="2571750" y="3143250"/>
            <a:ext cx="1600200" cy="1714500"/>
            <a:chOff x="3429000" y="3048000"/>
            <a:chExt cx="2133600" cy="2286000"/>
          </a:xfrm>
        </p:grpSpPr>
        <p:sp>
          <p:nvSpPr>
            <p:cNvPr id="4" name="AutoShape 27"/>
            <p:cNvSpPr>
              <a:spLocks noChangeArrowheads="1"/>
            </p:cNvSpPr>
            <p:nvPr/>
          </p:nvSpPr>
          <p:spPr bwMode="auto">
            <a:xfrm>
              <a:off x="4364038" y="3048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5" name="AutoShape 28"/>
            <p:cNvCxnSpPr>
              <a:cxnSpLocks noChangeShapeType="1"/>
              <a:stCxn id="4" idx="3"/>
              <a:endCxn id="11" idx="0"/>
            </p:cNvCxnSpPr>
            <p:nvPr/>
          </p:nvCxnSpPr>
          <p:spPr bwMode="auto">
            <a:xfrm flipH="1">
              <a:off x="3935413" y="3276600"/>
              <a:ext cx="571500" cy="458788"/>
            </a:xfrm>
            <a:prstGeom prst="straightConnector1">
              <a:avLst/>
            </a:prstGeom>
            <a:noFill/>
            <a:ln w="9525">
              <a:solidFill>
                <a:schemeClr val="tx1"/>
              </a:solidFill>
              <a:round/>
              <a:headEnd/>
              <a:tailEnd type="triangle" w="med" len="med"/>
            </a:ln>
          </p:spPr>
        </p:cxnSp>
        <p:cxnSp>
          <p:nvCxnSpPr>
            <p:cNvPr id="6" name="AutoShape 29"/>
            <p:cNvCxnSpPr>
              <a:cxnSpLocks noChangeShapeType="1"/>
              <a:stCxn id="4" idx="3"/>
              <a:endCxn id="12" idx="0"/>
            </p:cNvCxnSpPr>
            <p:nvPr/>
          </p:nvCxnSpPr>
          <p:spPr bwMode="auto">
            <a:xfrm>
              <a:off x="4506913" y="3276600"/>
              <a:ext cx="573087" cy="458788"/>
            </a:xfrm>
            <a:prstGeom prst="straightConnector1">
              <a:avLst/>
            </a:prstGeom>
            <a:noFill/>
            <a:ln w="9525">
              <a:solidFill>
                <a:schemeClr val="tx1"/>
              </a:solidFill>
              <a:round/>
              <a:headEnd/>
              <a:tailEnd type="triangle" w="med" len="med"/>
            </a:ln>
          </p:spPr>
        </p:cxnSp>
        <p:cxnSp>
          <p:nvCxnSpPr>
            <p:cNvPr id="7" name="AutoShape 30"/>
            <p:cNvCxnSpPr>
              <a:cxnSpLocks noChangeShapeType="1"/>
              <a:stCxn id="11" idx="4"/>
              <a:endCxn id="18" idx="0"/>
            </p:cNvCxnSpPr>
            <p:nvPr/>
          </p:nvCxnSpPr>
          <p:spPr bwMode="auto">
            <a:xfrm flipH="1">
              <a:off x="3648075" y="4021138"/>
              <a:ext cx="286544" cy="550862"/>
            </a:xfrm>
            <a:prstGeom prst="straightConnector1">
              <a:avLst/>
            </a:prstGeom>
            <a:noFill/>
            <a:ln w="9525">
              <a:solidFill>
                <a:schemeClr val="tx1"/>
              </a:solidFill>
              <a:round/>
              <a:headEnd/>
              <a:tailEnd type="triangle" w="med" len="med"/>
            </a:ln>
          </p:spPr>
        </p:cxnSp>
        <p:cxnSp>
          <p:nvCxnSpPr>
            <p:cNvPr id="8" name="AutoShape 31"/>
            <p:cNvCxnSpPr>
              <a:cxnSpLocks noChangeShapeType="1"/>
              <a:stCxn id="11" idx="4"/>
              <a:endCxn id="21" idx="0"/>
            </p:cNvCxnSpPr>
            <p:nvPr/>
          </p:nvCxnSpPr>
          <p:spPr bwMode="auto">
            <a:xfrm>
              <a:off x="3934619" y="4021138"/>
              <a:ext cx="246856" cy="550862"/>
            </a:xfrm>
            <a:prstGeom prst="straightConnector1">
              <a:avLst/>
            </a:prstGeom>
            <a:noFill/>
            <a:ln w="9525">
              <a:solidFill>
                <a:schemeClr val="tx1"/>
              </a:solidFill>
              <a:round/>
              <a:headEnd/>
              <a:tailEnd type="triangle" w="med" len="med"/>
            </a:ln>
          </p:spPr>
        </p:cxnSp>
        <p:cxnSp>
          <p:nvCxnSpPr>
            <p:cNvPr id="9" name="AutoShape 32"/>
            <p:cNvCxnSpPr>
              <a:cxnSpLocks noChangeShapeType="1"/>
              <a:stCxn id="12" idx="4"/>
              <a:endCxn id="27" idx="0"/>
            </p:cNvCxnSpPr>
            <p:nvPr/>
          </p:nvCxnSpPr>
          <p:spPr bwMode="auto">
            <a:xfrm flipH="1">
              <a:off x="4810125" y="4021138"/>
              <a:ext cx="269875" cy="550862"/>
            </a:xfrm>
            <a:prstGeom prst="straightConnector1">
              <a:avLst/>
            </a:prstGeom>
            <a:noFill/>
            <a:ln w="9525">
              <a:solidFill>
                <a:schemeClr val="tx1"/>
              </a:solidFill>
              <a:round/>
              <a:headEnd/>
              <a:tailEnd type="triangle" w="med" len="med"/>
            </a:ln>
          </p:spPr>
        </p:cxnSp>
        <p:cxnSp>
          <p:nvCxnSpPr>
            <p:cNvPr id="10" name="AutoShape 33"/>
            <p:cNvCxnSpPr>
              <a:cxnSpLocks noChangeShapeType="1"/>
              <a:stCxn id="12" idx="4"/>
              <a:endCxn id="28" idx="0"/>
            </p:cNvCxnSpPr>
            <p:nvPr/>
          </p:nvCxnSpPr>
          <p:spPr bwMode="auto">
            <a:xfrm>
              <a:off x="5080000" y="4021138"/>
              <a:ext cx="263525" cy="550862"/>
            </a:xfrm>
            <a:prstGeom prst="straightConnector1">
              <a:avLst/>
            </a:prstGeom>
            <a:noFill/>
            <a:ln w="9525">
              <a:solidFill>
                <a:schemeClr val="tx1"/>
              </a:solidFill>
              <a:round/>
              <a:headEnd/>
              <a:tailEnd type="triangle" w="med" len="med"/>
            </a:ln>
          </p:spPr>
        </p:cxnSp>
        <p:sp>
          <p:nvSpPr>
            <p:cNvPr id="11" name="Oval 34"/>
            <p:cNvSpPr>
              <a:spLocks noChangeArrowheads="1"/>
            </p:cNvSpPr>
            <p:nvPr/>
          </p:nvSpPr>
          <p:spPr bwMode="auto">
            <a:xfrm>
              <a:off x="3790950" y="37353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2" name="Oval 35"/>
            <p:cNvSpPr>
              <a:spLocks noChangeArrowheads="1"/>
            </p:cNvSpPr>
            <p:nvPr/>
          </p:nvSpPr>
          <p:spPr bwMode="auto">
            <a:xfrm>
              <a:off x="4937125" y="37353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cxnSp>
          <p:nvCxnSpPr>
            <p:cNvPr id="16" name="AutoShape 43"/>
            <p:cNvCxnSpPr>
              <a:cxnSpLocks noChangeShapeType="1"/>
            </p:cNvCxnSpPr>
            <p:nvPr/>
          </p:nvCxnSpPr>
          <p:spPr bwMode="auto">
            <a:xfrm>
              <a:off x="3657600" y="4800600"/>
              <a:ext cx="228600" cy="533400"/>
            </a:xfrm>
            <a:prstGeom prst="straightConnector1">
              <a:avLst/>
            </a:prstGeom>
            <a:noFill/>
            <a:ln w="9525">
              <a:solidFill>
                <a:schemeClr val="tx1"/>
              </a:solidFill>
              <a:round/>
              <a:headEnd/>
              <a:tailEnd type="triangle" w="med" len="med"/>
            </a:ln>
          </p:spPr>
        </p:cxnSp>
        <p:sp>
          <p:nvSpPr>
            <p:cNvPr id="17" name="Line 44"/>
            <p:cNvSpPr>
              <a:spLocks noChangeShapeType="1"/>
            </p:cNvSpPr>
            <p:nvPr/>
          </p:nvSpPr>
          <p:spPr bwMode="auto">
            <a:xfrm flipH="1">
              <a:off x="3429000" y="4800600"/>
              <a:ext cx="228600" cy="533400"/>
            </a:xfrm>
            <a:prstGeom prst="line">
              <a:avLst/>
            </a:prstGeom>
            <a:noFill/>
            <a:ln w="9525">
              <a:solidFill>
                <a:schemeClr val="tx1"/>
              </a:solidFill>
              <a:round/>
              <a:headEnd/>
              <a:tailEnd type="triangle" w="med" len="med"/>
            </a:ln>
          </p:spPr>
          <p:txBody>
            <a:bodyPr/>
            <a:lstStyle/>
            <a:p>
              <a:endParaRPr lang="en-US" sz="1800"/>
            </a:p>
          </p:txBody>
        </p:sp>
        <p:sp>
          <p:nvSpPr>
            <p:cNvPr id="18" name="AutoShape 45"/>
            <p:cNvSpPr>
              <a:spLocks noChangeArrowheads="1"/>
            </p:cNvSpPr>
            <p:nvPr/>
          </p:nvSpPr>
          <p:spPr bwMode="auto">
            <a:xfrm>
              <a:off x="35052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1" name="AutoShape 45"/>
            <p:cNvSpPr>
              <a:spLocks noChangeArrowheads="1"/>
            </p:cNvSpPr>
            <p:nvPr/>
          </p:nvSpPr>
          <p:spPr bwMode="auto">
            <a:xfrm>
              <a:off x="403860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7" name="AutoShape 45"/>
            <p:cNvSpPr>
              <a:spLocks noChangeArrowheads="1"/>
            </p:cNvSpPr>
            <p:nvPr/>
          </p:nvSpPr>
          <p:spPr bwMode="auto">
            <a:xfrm>
              <a:off x="46672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sp>
          <p:nvSpPr>
            <p:cNvPr id="28" name="AutoShape 45"/>
            <p:cNvSpPr>
              <a:spLocks noChangeArrowheads="1"/>
            </p:cNvSpPr>
            <p:nvPr/>
          </p:nvSpPr>
          <p:spPr bwMode="auto">
            <a:xfrm>
              <a:off x="5200650" y="45720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89" name="AutoShape 43"/>
            <p:cNvCxnSpPr>
              <a:cxnSpLocks noChangeShapeType="1"/>
            </p:cNvCxnSpPr>
            <p:nvPr/>
          </p:nvCxnSpPr>
          <p:spPr bwMode="auto">
            <a:xfrm>
              <a:off x="4191000" y="4800600"/>
              <a:ext cx="228600" cy="533400"/>
            </a:xfrm>
            <a:prstGeom prst="straightConnector1">
              <a:avLst/>
            </a:prstGeom>
            <a:noFill/>
            <a:ln w="9525">
              <a:solidFill>
                <a:schemeClr val="tx1"/>
              </a:solidFill>
              <a:round/>
              <a:headEnd/>
              <a:tailEnd type="triangle" w="med" len="med"/>
            </a:ln>
          </p:spPr>
        </p:cxnSp>
        <p:sp>
          <p:nvSpPr>
            <p:cNvPr id="90" name="Line 44"/>
            <p:cNvSpPr>
              <a:spLocks noChangeShapeType="1"/>
            </p:cNvSpPr>
            <p:nvPr/>
          </p:nvSpPr>
          <p:spPr bwMode="auto">
            <a:xfrm flipH="1">
              <a:off x="39624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1" name="AutoShape 43"/>
            <p:cNvCxnSpPr>
              <a:cxnSpLocks noChangeShapeType="1"/>
            </p:cNvCxnSpPr>
            <p:nvPr/>
          </p:nvCxnSpPr>
          <p:spPr bwMode="auto">
            <a:xfrm>
              <a:off x="4800600" y="4800600"/>
              <a:ext cx="228600" cy="533400"/>
            </a:xfrm>
            <a:prstGeom prst="straightConnector1">
              <a:avLst/>
            </a:prstGeom>
            <a:noFill/>
            <a:ln w="9525">
              <a:solidFill>
                <a:schemeClr val="tx1"/>
              </a:solidFill>
              <a:round/>
              <a:headEnd/>
              <a:tailEnd type="triangle" w="med" len="med"/>
            </a:ln>
          </p:spPr>
        </p:cxnSp>
        <p:sp>
          <p:nvSpPr>
            <p:cNvPr id="92" name="Line 44"/>
            <p:cNvSpPr>
              <a:spLocks noChangeShapeType="1"/>
            </p:cNvSpPr>
            <p:nvPr/>
          </p:nvSpPr>
          <p:spPr bwMode="auto">
            <a:xfrm flipH="1">
              <a:off x="4572000" y="4800600"/>
              <a:ext cx="228600" cy="533400"/>
            </a:xfrm>
            <a:prstGeom prst="line">
              <a:avLst/>
            </a:prstGeom>
            <a:noFill/>
            <a:ln w="9525">
              <a:solidFill>
                <a:schemeClr val="tx1"/>
              </a:solidFill>
              <a:round/>
              <a:headEnd/>
              <a:tailEnd type="triangle" w="med" len="med"/>
            </a:ln>
          </p:spPr>
          <p:txBody>
            <a:bodyPr/>
            <a:lstStyle/>
            <a:p>
              <a:endParaRPr lang="en-US" sz="1800"/>
            </a:p>
          </p:txBody>
        </p:sp>
        <p:cxnSp>
          <p:nvCxnSpPr>
            <p:cNvPr id="93" name="AutoShape 43"/>
            <p:cNvCxnSpPr>
              <a:cxnSpLocks noChangeShapeType="1"/>
            </p:cNvCxnSpPr>
            <p:nvPr/>
          </p:nvCxnSpPr>
          <p:spPr bwMode="auto">
            <a:xfrm>
              <a:off x="5334000" y="4800600"/>
              <a:ext cx="228600" cy="533400"/>
            </a:xfrm>
            <a:prstGeom prst="straightConnector1">
              <a:avLst/>
            </a:prstGeom>
            <a:noFill/>
            <a:ln w="9525">
              <a:solidFill>
                <a:schemeClr val="tx1"/>
              </a:solidFill>
              <a:round/>
              <a:headEnd/>
              <a:tailEnd type="triangle" w="med" len="med"/>
            </a:ln>
          </p:spPr>
        </p:cxnSp>
        <p:sp>
          <p:nvSpPr>
            <p:cNvPr id="94" name="Line 44"/>
            <p:cNvSpPr>
              <a:spLocks noChangeShapeType="1"/>
            </p:cNvSpPr>
            <p:nvPr/>
          </p:nvSpPr>
          <p:spPr bwMode="auto">
            <a:xfrm flipH="1">
              <a:off x="5105400" y="4800600"/>
              <a:ext cx="228600" cy="533400"/>
            </a:xfrm>
            <a:prstGeom prst="line">
              <a:avLst/>
            </a:prstGeom>
            <a:noFill/>
            <a:ln w="9525">
              <a:solidFill>
                <a:schemeClr val="tx1"/>
              </a:solidFill>
              <a:round/>
              <a:headEnd/>
              <a:tailEnd type="triangle" w="med" len="med"/>
            </a:ln>
          </p:spPr>
          <p:txBody>
            <a:bodyPr/>
            <a:lstStyle/>
            <a:p>
              <a:endParaRPr lang="en-US" sz="1800"/>
            </a:p>
          </p:txBody>
        </p:sp>
      </p:grpSp>
    </p:spTree>
    <p:extLst>
      <p:ext uri="{BB962C8B-B14F-4D97-AF65-F5344CB8AC3E}">
        <p14:creationId xmlns:p14="http://schemas.microsoft.com/office/powerpoint/2010/main" val="767712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Example: Backgammon</a:t>
            </a:r>
          </a:p>
        </p:txBody>
      </p:sp>
      <p:sp>
        <p:nvSpPr>
          <p:cNvPr id="17411" name="Rectangle 3"/>
          <p:cNvSpPr>
            <a:spLocks noGrp="1" noChangeArrowheads="1"/>
          </p:cNvSpPr>
          <p:nvPr>
            <p:ph idx="1"/>
          </p:nvPr>
        </p:nvSpPr>
        <p:spPr>
          <a:xfrm>
            <a:off x="342900" y="1863328"/>
            <a:ext cx="4914900" cy="3394472"/>
          </a:xfrm>
        </p:spPr>
        <p:txBody>
          <a:bodyPr/>
          <a:lstStyle/>
          <a:p>
            <a:r>
              <a:rPr lang="en-US" sz="1650" dirty="0"/>
              <a:t>Dice rolls increase </a:t>
            </a:r>
            <a:r>
              <a:rPr lang="en-US" sz="1650" i="1" dirty="0"/>
              <a:t>b</a:t>
            </a:r>
            <a:r>
              <a:rPr lang="en-US" sz="1650" dirty="0"/>
              <a:t>: 21 possible rolls with 2 dice</a:t>
            </a:r>
          </a:p>
          <a:p>
            <a:pPr lvl="1"/>
            <a:r>
              <a:rPr lang="en-US" sz="1500" dirty="0"/>
              <a:t>Backgammon </a:t>
            </a:r>
            <a:r>
              <a:rPr lang="en-US" sz="1500" dirty="0">
                <a:sym typeface="Symbol" pitchFamily="18" charset="2"/>
              </a:rPr>
              <a:t></a:t>
            </a:r>
            <a:r>
              <a:rPr lang="en-US" sz="1500" dirty="0"/>
              <a:t> 20 legal moves</a:t>
            </a:r>
          </a:p>
          <a:p>
            <a:pPr lvl="1"/>
            <a:r>
              <a:rPr lang="en-US" sz="1500" dirty="0"/>
              <a:t>Depth 2 = 20 x (21 x 20)</a:t>
            </a:r>
            <a:r>
              <a:rPr lang="en-US" sz="1500" baseline="30000" dirty="0"/>
              <a:t>3</a:t>
            </a:r>
            <a:r>
              <a:rPr lang="en-US" sz="1500" dirty="0"/>
              <a:t> = 1.2 x 10</a:t>
            </a:r>
            <a:r>
              <a:rPr lang="en-US" sz="1500" baseline="30000" dirty="0"/>
              <a:t>9</a:t>
            </a:r>
          </a:p>
          <a:p>
            <a:pPr lvl="4"/>
            <a:endParaRPr lang="en-US" sz="900" dirty="0"/>
          </a:p>
          <a:p>
            <a:r>
              <a:rPr lang="en-US" sz="1650" dirty="0"/>
              <a:t>As depth increases, probability of reaching a given search node shrinks</a:t>
            </a:r>
          </a:p>
          <a:p>
            <a:pPr lvl="1"/>
            <a:r>
              <a:rPr lang="en-US" sz="1500" dirty="0"/>
              <a:t>So usefulness of search is diminished</a:t>
            </a:r>
          </a:p>
          <a:p>
            <a:pPr lvl="1"/>
            <a:r>
              <a:rPr lang="en-US" sz="1500" dirty="0"/>
              <a:t>So limiting depth is less damaging</a:t>
            </a:r>
          </a:p>
          <a:p>
            <a:pPr lvl="1"/>
            <a:r>
              <a:rPr lang="en-US" sz="1500" dirty="0"/>
              <a:t>But pruning is trickier…</a:t>
            </a:r>
          </a:p>
          <a:p>
            <a:pPr lvl="4"/>
            <a:endParaRPr lang="en-US" sz="900" dirty="0"/>
          </a:p>
          <a:p>
            <a:r>
              <a:rPr lang="en-US" sz="1650" dirty="0"/>
              <a:t>Historic AI: </a:t>
            </a:r>
            <a:r>
              <a:rPr lang="en-US" sz="1650" dirty="0" err="1"/>
              <a:t>TDGammon</a:t>
            </a:r>
            <a:r>
              <a:rPr lang="en-US" sz="1650" dirty="0"/>
              <a:t> uses depth-2 search + very good evaluation function + reinforcement learning: </a:t>
            </a:r>
            <a:br>
              <a:rPr lang="en-US" sz="1650" dirty="0"/>
            </a:br>
            <a:r>
              <a:rPr lang="en-US" sz="1650" dirty="0"/>
              <a:t>world-champion level play</a:t>
            </a:r>
          </a:p>
          <a:p>
            <a:pPr lvl="3"/>
            <a:endParaRPr lang="en-US" sz="750" dirty="0"/>
          </a:p>
          <a:p>
            <a:r>
              <a:rPr lang="en-US" sz="1650" dirty="0"/>
              <a:t>1</a:t>
            </a:r>
            <a:r>
              <a:rPr lang="en-US" sz="1650" baseline="30000" dirty="0"/>
              <a:t>st</a:t>
            </a:r>
            <a:r>
              <a:rPr lang="en-US" sz="1650" dirty="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5600700" y="2000250"/>
            <a:ext cx="3171825" cy="2114550"/>
          </a:xfrm>
          <a:prstGeom prst="rect">
            <a:avLst/>
          </a:prstGeom>
          <a:noFill/>
        </p:spPr>
      </p:pic>
      <p:sp>
        <p:nvSpPr>
          <p:cNvPr id="6" name="TextBox 5"/>
          <p:cNvSpPr txBox="1"/>
          <p:nvPr/>
        </p:nvSpPr>
        <p:spPr>
          <a:xfrm>
            <a:off x="6000750" y="5769917"/>
            <a:ext cx="3086100" cy="253916"/>
          </a:xfrm>
          <a:prstGeom prst="rect">
            <a:avLst/>
          </a:prstGeom>
          <a:noFill/>
        </p:spPr>
        <p:txBody>
          <a:bodyPr wrap="square" rtlCol="0">
            <a:spAutoFit/>
          </a:bodyPr>
          <a:lstStyle/>
          <a:p>
            <a:pPr algn="r"/>
            <a:r>
              <a:rPr lang="en-US" sz="1050" dirty="0">
                <a:latin typeface="Calibri" pitchFamily="34" charset="0"/>
              </a:rPr>
              <a:t>Image: Wikipedia</a:t>
            </a:r>
            <a:endParaRPr lang="en-US" sz="1050" dirty="0">
              <a:latin typeface="Calibri" pitchFamily="34" charset="0"/>
            </a:endParaRPr>
          </a:p>
        </p:txBody>
      </p:sp>
    </p:spTree>
    <p:extLst>
      <p:ext uri="{BB962C8B-B14F-4D97-AF65-F5344CB8AC3E}">
        <p14:creationId xmlns:p14="http://schemas.microsoft.com/office/powerpoint/2010/main" val="63292980"/>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Mixed Layer Types</a:t>
            </a:r>
          </a:p>
        </p:txBody>
      </p:sp>
      <p:sp>
        <p:nvSpPr>
          <p:cNvPr id="16387" name="Rectangle 3"/>
          <p:cNvSpPr>
            <a:spLocks noGrp="1" noChangeArrowheads="1"/>
          </p:cNvSpPr>
          <p:nvPr>
            <p:ph idx="1"/>
          </p:nvPr>
        </p:nvSpPr>
        <p:spPr>
          <a:xfrm>
            <a:off x="342900" y="1885950"/>
            <a:ext cx="2457450" cy="3771900"/>
          </a:xfrm>
        </p:spPr>
        <p:txBody>
          <a:bodyPr/>
          <a:lstStyle/>
          <a:p>
            <a:r>
              <a:rPr lang="en-US" sz="2100" dirty="0"/>
              <a:t>E.g. Backgammon</a:t>
            </a:r>
          </a:p>
          <a:p>
            <a:r>
              <a:rPr lang="en-US" sz="2100" dirty="0" err="1"/>
              <a:t>Expectiminimax</a:t>
            </a:r>
            <a:endParaRPr lang="en-US" sz="2100" dirty="0"/>
          </a:p>
          <a:p>
            <a:pPr lvl="1"/>
            <a:r>
              <a:rPr lang="en-US" sz="1800" dirty="0"/>
              <a:t>Environment is an extra “random agent” player that moves after each min/max agent</a:t>
            </a:r>
          </a:p>
          <a:p>
            <a:pPr lvl="1"/>
            <a:r>
              <a:rPr lang="en-US" sz="1800" dirty="0"/>
              <a:t>Each node computes the appropriate combination of its children</a:t>
            </a:r>
          </a:p>
          <a:p>
            <a:pPr lvl="1"/>
            <a:endParaRPr lang="en-US" sz="1650" dirty="0"/>
          </a:p>
          <a:p>
            <a:endParaRPr lang="en-US" sz="1650" dirty="0"/>
          </a:p>
        </p:txBody>
      </p:sp>
      <p:grpSp>
        <p:nvGrpSpPr>
          <p:cNvPr id="60" name="Group 59"/>
          <p:cNvGrpSpPr/>
          <p:nvPr/>
        </p:nvGrpSpPr>
        <p:grpSpPr>
          <a:xfrm>
            <a:off x="4457700" y="2057400"/>
            <a:ext cx="3143250" cy="3457575"/>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sz="1800"/>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sz="1800"/>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
        <p:nvSpPr>
          <p:cNvPr id="2" name="TextBox 1"/>
          <p:cNvSpPr txBox="1"/>
          <p:nvPr/>
        </p:nvSpPr>
        <p:spPr>
          <a:xfrm>
            <a:off x="6671519" y="2164071"/>
            <a:ext cx="1204176" cy="369332"/>
          </a:xfrm>
          <a:prstGeom prst="rect">
            <a:avLst/>
          </a:prstGeom>
          <a:noFill/>
        </p:spPr>
        <p:txBody>
          <a:bodyPr wrap="none" rtlCol="0">
            <a:spAutoFit/>
          </a:bodyPr>
          <a:lstStyle/>
          <a:p>
            <a:r>
              <a:rPr lang="en-US" sz="1800" dirty="0"/>
              <a:t>Max nodes</a:t>
            </a:r>
            <a:endParaRPr lang="en-US" sz="1800" dirty="0"/>
          </a:p>
        </p:txBody>
      </p:sp>
      <p:sp>
        <p:nvSpPr>
          <p:cNvPr id="34" name="TextBox 33"/>
          <p:cNvSpPr txBox="1"/>
          <p:nvPr/>
        </p:nvSpPr>
        <p:spPr>
          <a:xfrm>
            <a:off x="7390464" y="3242000"/>
            <a:ext cx="1473480" cy="369332"/>
          </a:xfrm>
          <a:prstGeom prst="rect">
            <a:avLst/>
          </a:prstGeom>
          <a:noFill/>
        </p:spPr>
        <p:txBody>
          <a:bodyPr wrap="none" rtlCol="0">
            <a:spAutoFit/>
          </a:bodyPr>
          <a:lstStyle/>
          <a:p>
            <a:r>
              <a:rPr lang="en-US" sz="1800" dirty="0"/>
              <a:t>Chance nodes</a:t>
            </a:r>
            <a:endParaRPr lang="en-US" sz="1800" dirty="0"/>
          </a:p>
        </p:txBody>
      </p:sp>
      <p:sp>
        <p:nvSpPr>
          <p:cNvPr id="35" name="TextBox 34"/>
          <p:cNvSpPr txBox="1"/>
          <p:nvPr/>
        </p:nvSpPr>
        <p:spPr>
          <a:xfrm>
            <a:off x="7851193" y="4422275"/>
            <a:ext cx="1165704" cy="369332"/>
          </a:xfrm>
          <a:prstGeom prst="rect">
            <a:avLst/>
          </a:prstGeom>
          <a:noFill/>
        </p:spPr>
        <p:txBody>
          <a:bodyPr wrap="none" rtlCol="0">
            <a:spAutoFit/>
          </a:bodyPr>
          <a:lstStyle/>
          <a:p>
            <a:r>
              <a:rPr lang="en-US" sz="1800" dirty="0"/>
              <a:t>Min nodes</a:t>
            </a:r>
            <a:endParaRPr lang="en-US" sz="1800" dirty="0"/>
          </a:p>
        </p:txBody>
      </p:sp>
    </p:spTree>
    <p:extLst>
      <p:ext uri="{BB962C8B-B14F-4D97-AF65-F5344CB8AC3E}">
        <p14:creationId xmlns:p14="http://schemas.microsoft.com/office/powerpoint/2010/main" val="2089892494"/>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Utilities</a:t>
            </a:r>
            <a:endParaRPr lang="en-US" dirty="0"/>
          </a:p>
        </p:txBody>
      </p:sp>
      <p:sp>
        <p:nvSpPr>
          <p:cNvPr id="3" name="Rectangle 4"/>
          <p:cNvSpPr txBox="1">
            <a:spLocks noChangeArrowheads="1"/>
          </p:cNvSpPr>
          <p:nvPr/>
        </p:nvSpPr>
        <p:spPr bwMode="auto">
          <a:xfrm>
            <a:off x="914400" y="1847588"/>
            <a:ext cx="3657600" cy="1710000"/>
          </a:xfrm>
          <a:prstGeom prst="rect">
            <a:avLst/>
          </a:prstGeom>
          <a:noFill/>
          <a:ln w="9525">
            <a:noFill/>
            <a:miter lim="800000"/>
            <a:headEnd/>
            <a:tailEnd/>
          </a:ln>
        </p:spPr>
        <p:txBody>
          <a:bodyPr vert="horz" wrap="square" lIns="68577" tIns="34289" rIns="68577" bIns="34289"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ltLang="en-US" sz="3300" kern="0" dirty="0"/>
              <a:t>AIMA Chapter 16.1-16.3</a:t>
            </a:r>
            <a:endParaRPr lang="en-US" altLang="en-US" sz="3300" kern="0" dirty="0"/>
          </a:p>
        </p:txBody>
      </p:sp>
      <p:pic>
        <p:nvPicPr>
          <p:cNvPr id="4" name="Picture 9" descr="http://aima.cs.berkeley.edu/cover2.jpg"/>
          <p:cNvPicPr>
            <a:picLocks noChangeAspect="1" noChangeArrowheads="1"/>
          </p:cNvPicPr>
          <p:nvPr/>
        </p:nvPicPr>
        <p:blipFill>
          <a:blip r:embed="rId3" cstate="print"/>
          <a:srcRect/>
          <a:stretch>
            <a:fillRect/>
          </a:stretch>
        </p:blipFill>
        <p:spPr bwMode="auto">
          <a:xfrm>
            <a:off x="4914900" y="1921144"/>
            <a:ext cx="2789428" cy="36200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168982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9</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Maximum Expected Utility</a:t>
            </a:r>
          </a:p>
        </p:txBody>
      </p:sp>
      <p:sp>
        <p:nvSpPr>
          <p:cNvPr id="19459" name="Rectangle 3"/>
          <p:cNvSpPr>
            <a:spLocks noGrp="1" noChangeArrowheads="1"/>
          </p:cNvSpPr>
          <p:nvPr>
            <p:ph idx="1"/>
          </p:nvPr>
        </p:nvSpPr>
        <p:spPr>
          <a:xfrm>
            <a:off x="342900" y="2091928"/>
            <a:ext cx="5943600" cy="3394472"/>
          </a:xfrm>
        </p:spPr>
        <p:txBody>
          <a:bodyPr/>
          <a:lstStyle/>
          <a:p>
            <a:pPr>
              <a:lnSpc>
                <a:spcPct val="90000"/>
              </a:lnSpc>
            </a:pPr>
            <a:r>
              <a:rPr lang="en-US" sz="1800" dirty="0"/>
              <a:t>Why should we average utilities?  Why not </a:t>
            </a:r>
            <a:r>
              <a:rPr lang="en-US" sz="1800" dirty="0" err="1"/>
              <a:t>minimax</a:t>
            </a:r>
            <a:r>
              <a:rPr lang="en-US" sz="1800" dirty="0"/>
              <a:t>?</a:t>
            </a:r>
          </a:p>
          <a:p>
            <a:pPr>
              <a:lnSpc>
                <a:spcPct val="90000"/>
              </a:lnSpc>
            </a:pPr>
            <a:endParaRPr lang="en-US" sz="1800" dirty="0"/>
          </a:p>
          <a:p>
            <a:pPr>
              <a:lnSpc>
                <a:spcPct val="90000"/>
              </a:lnSpc>
            </a:pPr>
            <a:r>
              <a:rPr lang="en-US" sz="1800" dirty="0"/>
              <a:t>Principle of maximum expected utility:</a:t>
            </a:r>
          </a:p>
          <a:p>
            <a:pPr lvl="1">
              <a:lnSpc>
                <a:spcPct val="90000"/>
              </a:lnSpc>
            </a:pPr>
            <a:r>
              <a:rPr lang="en-US" sz="1500" dirty="0"/>
              <a:t>A rational agent should chose the action that </a:t>
            </a:r>
            <a:r>
              <a:rPr lang="en-US" sz="1500" dirty="0">
                <a:solidFill>
                  <a:srgbClr val="CC0000"/>
                </a:solidFill>
              </a:rPr>
              <a:t>maximizes its expected utility, given its knowledge</a:t>
            </a:r>
          </a:p>
          <a:p>
            <a:pPr lvl="1">
              <a:lnSpc>
                <a:spcPct val="90000"/>
              </a:lnSpc>
            </a:pPr>
            <a:endParaRPr lang="en-US" sz="1500" dirty="0"/>
          </a:p>
          <a:p>
            <a:r>
              <a:rPr lang="en-US" sz="1800" dirty="0"/>
              <a:t>Questions:</a:t>
            </a:r>
          </a:p>
          <a:p>
            <a:pPr lvl="1"/>
            <a:r>
              <a:rPr lang="en-US" sz="1500" dirty="0"/>
              <a:t>Where do utilities come from?</a:t>
            </a:r>
          </a:p>
          <a:p>
            <a:pPr lvl="1"/>
            <a:r>
              <a:rPr lang="en-US" sz="1500" dirty="0"/>
              <a:t>How do we know such utilities even exist?</a:t>
            </a:r>
          </a:p>
          <a:p>
            <a:pPr lvl="1"/>
            <a:r>
              <a:rPr lang="en-US" sz="1500" dirty="0"/>
              <a:t>How do we know that averaging even makes sense?</a:t>
            </a:r>
          </a:p>
          <a:p>
            <a:pPr lvl="1"/>
            <a:r>
              <a:rPr lang="en-US" sz="1500" dirty="0"/>
              <a:t>What if our behavior (preferences) can’t be described by utilities?</a:t>
            </a:r>
          </a:p>
          <a:p>
            <a:pPr>
              <a:lnSpc>
                <a:spcPct val="90000"/>
              </a:lnSpc>
            </a:pPr>
            <a:endParaRPr lang="en-US" sz="1800" dirty="0"/>
          </a:p>
        </p:txBody>
      </p:sp>
    </p:spTree>
    <p:extLst>
      <p:ext uri="{BB962C8B-B14F-4D97-AF65-F5344CB8AC3E}">
        <p14:creationId xmlns:p14="http://schemas.microsoft.com/office/powerpoint/2010/main" val="741462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057400" y="2668464"/>
            <a:ext cx="4914900" cy="290148"/>
            <a:chOff x="2743200" y="2414952"/>
            <a:chExt cx="6553200" cy="386864"/>
          </a:xfrm>
        </p:grpSpPr>
        <p:sp>
          <p:nvSpPr>
            <p:cNvPr id="33" name="AutoShape 6"/>
            <p:cNvSpPr>
              <a:spLocks noChangeArrowheads="1"/>
            </p:cNvSpPr>
            <p:nvPr/>
          </p:nvSpPr>
          <p:spPr bwMode="auto">
            <a:xfrm rot="10800000">
              <a:off x="2743200" y="2414952"/>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4" name="AutoShape 6"/>
            <p:cNvSpPr>
              <a:spLocks noChangeArrowheads="1"/>
            </p:cNvSpPr>
            <p:nvPr/>
          </p:nvSpPr>
          <p:spPr bwMode="auto">
            <a:xfrm rot="10800000">
              <a:off x="44196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5" name="AutoShape 6"/>
            <p:cNvSpPr>
              <a:spLocks noChangeArrowheads="1"/>
            </p:cNvSpPr>
            <p:nvPr/>
          </p:nvSpPr>
          <p:spPr bwMode="auto">
            <a:xfrm rot="10800000">
              <a:off x="7162800" y="2420815"/>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36" name="AutoShape 6"/>
            <p:cNvSpPr>
              <a:spLocks noChangeArrowheads="1"/>
            </p:cNvSpPr>
            <p:nvPr/>
          </p:nvSpPr>
          <p:spPr bwMode="auto">
            <a:xfrm rot="10800000">
              <a:off x="8820150" y="2420816"/>
              <a:ext cx="476250" cy="3810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grpSp>
      <p:sp>
        <p:nvSpPr>
          <p:cNvPr id="10242" name="Rectangle 2"/>
          <p:cNvSpPr>
            <a:spLocks noGrp="1" noChangeArrowheads="1"/>
          </p:cNvSpPr>
          <p:nvPr>
            <p:ph type="title"/>
          </p:nvPr>
        </p:nvSpPr>
        <p:spPr/>
        <p:txBody>
          <a:bodyPr/>
          <a:lstStyle/>
          <a:p>
            <a:r>
              <a:rPr lang="en-US" smtClean="0"/>
              <a:t>What Utilities to Use?</a:t>
            </a:r>
          </a:p>
        </p:txBody>
      </p:sp>
      <p:sp>
        <p:nvSpPr>
          <p:cNvPr id="10243" name="Rectangle 3"/>
          <p:cNvSpPr>
            <a:spLocks noGrp="1" noChangeArrowheads="1"/>
          </p:cNvSpPr>
          <p:nvPr>
            <p:ph idx="1"/>
          </p:nvPr>
        </p:nvSpPr>
        <p:spPr>
          <a:xfrm>
            <a:off x="342900" y="4000500"/>
            <a:ext cx="8286750" cy="1771650"/>
          </a:xfrm>
        </p:spPr>
        <p:txBody>
          <a:bodyPr/>
          <a:lstStyle/>
          <a:p>
            <a:r>
              <a:rPr lang="en-US" sz="1800" dirty="0"/>
              <a:t>For worst-case </a:t>
            </a:r>
            <a:r>
              <a:rPr lang="en-US" sz="1800" dirty="0" err="1"/>
              <a:t>minimax</a:t>
            </a:r>
            <a:r>
              <a:rPr lang="en-US" sz="1800" dirty="0"/>
              <a:t> reasoning, terminal function scale doesn’t matter</a:t>
            </a:r>
          </a:p>
          <a:p>
            <a:pPr lvl="1"/>
            <a:r>
              <a:rPr lang="en-US" sz="1800" dirty="0"/>
              <a:t>We just want better states to have higher evaluations (get the ordering right)</a:t>
            </a:r>
          </a:p>
          <a:p>
            <a:pPr lvl="1"/>
            <a:r>
              <a:rPr lang="en-US" sz="1800" dirty="0"/>
              <a:t>We call this </a:t>
            </a:r>
            <a:r>
              <a:rPr lang="en-US" sz="1800" dirty="0">
                <a:solidFill>
                  <a:srgbClr val="C00000"/>
                </a:solidFill>
              </a:rPr>
              <a:t>insensitivity to monotonic transformations</a:t>
            </a:r>
          </a:p>
          <a:p>
            <a:pPr lvl="2"/>
            <a:endParaRPr lang="en-US" sz="1200" dirty="0"/>
          </a:p>
          <a:p>
            <a:r>
              <a:rPr lang="en-US" sz="1800" dirty="0"/>
              <a:t>For average-case </a:t>
            </a:r>
            <a:r>
              <a:rPr lang="en-US" sz="1800" dirty="0" err="1"/>
              <a:t>expectimax</a:t>
            </a:r>
            <a:r>
              <a:rPr lang="en-US" sz="1800" dirty="0"/>
              <a:t> reasoning, we need </a:t>
            </a:r>
            <a:r>
              <a:rPr lang="en-US" sz="1800" i="1" dirty="0"/>
              <a:t>magnitudes</a:t>
            </a:r>
            <a:r>
              <a:rPr lang="en-US" sz="1800" dirty="0"/>
              <a:t> to be meaningful</a:t>
            </a:r>
          </a:p>
        </p:txBody>
      </p:sp>
      <p:cxnSp>
        <p:nvCxnSpPr>
          <p:cNvPr id="10260" name="AutoShape 43"/>
          <p:cNvCxnSpPr>
            <a:cxnSpLocks noChangeShapeType="1"/>
            <a:stCxn id="10261" idx="4"/>
            <a:endCxn id="9" idx="0"/>
          </p:cNvCxnSpPr>
          <p:nvPr/>
        </p:nvCxnSpPr>
        <p:spPr bwMode="auto">
          <a:xfrm rot="16200000" flipH="1">
            <a:off x="2253853" y="2953941"/>
            <a:ext cx="185738" cy="221456"/>
          </a:xfrm>
          <a:prstGeom prst="straightConnector1">
            <a:avLst/>
          </a:prstGeom>
          <a:noFill/>
          <a:ln w="9525">
            <a:solidFill>
              <a:schemeClr val="tx1"/>
            </a:solidFill>
            <a:round/>
            <a:headEnd/>
            <a:tailEnd type="triangle" w="med" len="med"/>
          </a:ln>
        </p:spPr>
      </p:cxnSp>
      <p:sp>
        <p:nvSpPr>
          <p:cNvPr id="8" name="Rectangle 7"/>
          <p:cNvSpPr/>
          <p:nvPr/>
        </p:nvSpPr>
        <p:spPr bwMode="auto">
          <a:xfrm>
            <a:off x="18288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9" name="Rectangle 8"/>
          <p:cNvSpPr/>
          <p:nvPr/>
        </p:nvSpPr>
        <p:spPr bwMode="auto">
          <a:xfrm>
            <a:off x="22288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a:t>
            </a:r>
          </a:p>
        </p:txBody>
      </p:sp>
      <p:cxnSp>
        <p:nvCxnSpPr>
          <p:cNvPr id="10264" name="AutoShape 43"/>
          <p:cNvCxnSpPr>
            <a:cxnSpLocks noChangeShapeType="1"/>
            <a:stCxn id="10261" idx="4"/>
            <a:endCxn id="8" idx="0"/>
          </p:cNvCxnSpPr>
          <p:nvPr/>
        </p:nvCxnSpPr>
        <p:spPr bwMode="auto">
          <a:xfrm rot="5400000">
            <a:off x="2025253" y="2946798"/>
            <a:ext cx="185738" cy="235744"/>
          </a:xfrm>
          <a:prstGeom prst="straightConnector1">
            <a:avLst/>
          </a:prstGeom>
          <a:noFill/>
          <a:ln w="9525">
            <a:solidFill>
              <a:schemeClr val="tx1"/>
            </a:solidFill>
            <a:round/>
            <a:headEnd/>
            <a:tailEnd type="triangle" w="med" len="med"/>
          </a:ln>
        </p:spPr>
      </p:cxnSp>
      <p:cxnSp>
        <p:nvCxnSpPr>
          <p:cNvPr id="10265" name="AutoShape 43"/>
          <p:cNvCxnSpPr>
            <a:cxnSpLocks noChangeShapeType="1"/>
            <a:stCxn id="10266" idx="4"/>
            <a:endCxn id="21" idx="0"/>
          </p:cNvCxnSpPr>
          <p:nvPr/>
        </p:nvCxnSpPr>
        <p:spPr bwMode="auto">
          <a:xfrm rot="16200000" flipH="1">
            <a:off x="3525440" y="2925366"/>
            <a:ext cx="185738" cy="250031"/>
          </a:xfrm>
          <a:prstGeom prst="straightConnector1">
            <a:avLst/>
          </a:prstGeom>
          <a:noFill/>
          <a:ln w="9525">
            <a:solidFill>
              <a:schemeClr val="tx1"/>
            </a:solidFill>
            <a:round/>
            <a:headEnd/>
            <a:tailEnd type="triangle" w="med" len="med"/>
          </a:ln>
        </p:spPr>
      </p:cxnSp>
      <p:sp>
        <p:nvSpPr>
          <p:cNvPr id="20" name="Rectangle 19"/>
          <p:cNvSpPr/>
          <p:nvPr/>
        </p:nvSpPr>
        <p:spPr bwMode="auto">
          <a:xfrm>
            <a:off x="30289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20</a:t>
            </a:r>
          </a:p>
        </p:txBody>
      </p:sp>
      <p:sp>
        <p:nvSpPr>
          <p:cNvPr id="21" name="Rectangle 20"/>
          <p:cNvSpPr/>
          <p:nvPr/>
        </p:nvSpPr>
        <p:spPr bwMode="auto">
          <a:xfrm>
            <a:off x="35433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30</a:t>
            </a:r>
          </a:p>
        </p:txBody>
      </p:sp>
      <p:cxnSp>
        <p:nvCxnSpPr>
          <p:cNvPr id="10269" name="AutoShape 43"/>
          <p:cNvCxnSpPr>
            <a:cxnSpLocks noChangeShapeType="1"/>
            <a:stCxn id="10266" idx="4"/>
            <a:endCxn id="20" idx="0"/>
          </p:cNvCxnSpPr>
          <p:nvPr/>
        </p:nvCxnSpPr>
        <p:spPr bwMode="auto">
          <a:xfrm rot="5400000">
            <a:off x="3268266" y="2918223"/>
            <a:ext cx="185738" cy="264319"/>
          </a:xfrm>
          <a:prstGeom prst="straightConnector1">
            <a:avLst/>
          </a:prstGeom>
          <a:noFill/>
          <a:ln w="9525">
            <a:solidFill>
              <a:schemeClr val="tx1"/>
            </a:solidFill>
            <a:round/>
            <a:headEnd/>
            <a:tailEnd type="triangle" w="med" len="med"/>
          </a:ln>
        </p:spPr>
      </p:cxnSp>
      <p:cxnSp>
        <p:nvCxnSpPr>
          <p:cNvPr id="23" name="AutoShape 43"/>
          <p:cNvCxnSpPr>
            <a:cxnSpLocks noChangeShapeType="1"/>
            <a:stCxn id="10272" idx="3"/>
            <a:endCxn id="10266" idx="0"/>
          </p:cNvCxnSpPr>
          <p:nvPr/>
        </p:nvCxnSpPr>
        <p:spPr bwMode="auto">
          <a:xfrm rot="16200000" flipH="1">
            <a:off x="3089672" y="2225278"/>
            <a:ext cx="171450" cy="635794"/>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cxnSp>
        <p:nvCxnSpPr>
          <p:cNvPr id="10271" name="AutoShape 43"/>
          <p:cNvCxnSpPr>
            <a:cxnSpLocks noChangeShapeType="1"/>
            <a:stCxn id="10272" idx="3"/>
            <a:endCxn id="10261" idx="0"/>
          </p:cNvCxnSpPr>
          <p:nvPr/>
        </p:nvCxnSpPr>
        <p:spPr bwMode="auto">
          <a:xfrm rot="5400000">
            <a:off x="2453878" y="2239567"/>
            <a:ext cx="185738" cy="621506"/>
          </a:xfrm>
          <a:prstGeom prst="straightConnector1">
            <a:avLst/>
          </a:prstGeom>
          <a:noFill/>
          <a:ln w="9525">
            <a:solidFill>
              <a:schemeClr val="tx1"/>
            </a:solidFill>
            <a:round/>
            <a:headEnd/>
            <a:tailEnd type="triangle" w="med" len="med"/>
          </a:ln>
        </p:spPr>
      </p:cxnSp>
      <p:sp>
        <p:nvSpPr>
          <p:cNvPr id="10272" name="Isosceles Triangle 32"/>
          <p:cNvSpPr>
            <a:spLocks noChangeArrowheads="1"/>
          </p:cNvSpPr>
          <p:nvPr/>
        </p:nvSpPr>
        <p:spPr bwMode="auto">
          <a:xfrm>
            <a:off x="26860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
        <p:nvSpPr>
          <p:cNvPr id="55" name="Right Arrow 54"/>
          <p:cNvSpPr/>
          <p:nvPr/>
        </p:nvSpPr>
        <p:spPr>
          <a:xfrm>
            <a:off x="4343400" y="3086100"/>
            <a:ext cx="457200" cy="400050"/>
          </a:xfrm>
          <a:prstGeom prst="rightArrow">
            <a:avLst>
              <a:gd name="adj1" fmla="val 100000"/>
              <a:gd name="adj2" fmla="val 26972"/>
            </a:avLst>
          </a:prstGeom>
          <a:ln>
            <a:prstDash val="sysDot"/>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800" dirty="0">
                <a:latin typeface="Calibri"/>
                <a:cs typeface="Calibri"/>
              </a:rPr>
              <a:t>x</a:t>
            </a:r>
            <a:r>
              <a:rPr lang="en-US" sz="1800" baseline="30000" dirty="0">
                <a:latin typeface="Calibri"/>
                <a:cs typeface="Calibri"/>
              </a:rPr>
              <a:t>2</a:t>
            </a:r>
          </a:p>
        </p:txBody>
      </p:sp>
      <p:cxnSp>
        <p:nvCxnSpPr>
          <p:cNvPr id="10247" name="AutoShape 43"/>
          <p:cNvCxnSpPr>
            <a:cxnSpLocks noChangeShapeType="1"/>
            <a:stCxn id="10248" idx="4"/>
            <a:endCxn id="64" idx="0"/>
          </p:cNvCxnSpPr>
          <p:nvPr/>
        </p:nvCxnSpPr>
        <p:spPr bwMode="auto">
          <a:xfrm rot="16200000" flipH="1">
            <a:off x="5568553" y="2953941"/>
            <a:ext cx="185738" cy="221456"/>
          </a:xfrm>
          <a:prstGeom prst="straightConnector1">
            <a:avLst/>
          </a:prstGeom>
          <a:noFill/>
          <a:ln w="9525">
            <a:solidFill>
              <a:schemeClr val="tx1"/>
            </a:solidFill>
            <a:round/>
            <a:headEnd/>
            <a:tailEnd type="triangle" w="med" len="med"/>
          </a:ln>
        </p:spPr>
      </p:cxnSp>
      <p:sp>
        <p:nvSpPr>
          <p:cNvPr id="63" name="Rectangle 62"/>
          <p:cNvSpPr/>
          <p:nvPr/>
        </p:nvSpPr>
        <p:spPr bwMode="auto">
          <a:xfrm>
            <a:off x="5143500" y="3157538"/>
            <a:ext cx="3429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0</a:t>
            </a:r>
          </a:p>
        </p:txBody>
      </p:sp>
      <p:sp>
        <p:nvSpPr>
          <p:cNvPr id="64" name="Rectangle 63"/>
          <p:cNvSpPr/>
          <p:nvPr/>
        </p:nvSpPr>
        <p:spPr bwMode="auto">
          <a:xfrm>
            <a:off x="5543550" y="3157538"/>
            <a:ext cx="45720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1600</a:t>
            </a:r>
          </a:p>
        </p:txBody>
      </p:sp>
      <p:cxnSp>
        <p:nvCxnSpPr>
          <p:cNvPr id="10251" name="AutoShape 43"/>
          <p:cNvCxnSpPr>
            <a:cxnSpLocks noChangeShapeType="1"/>
            <a:stCxn id="10248" idx="4"/>
            <a:endCxn id="63" idx="0"/>
          </p:cNvCxnSpPr>
          <p:nvPr/>
        </p:nvCxnSpPr>
        <p:spPr bwMode="auto">
          <a:xfrm rot="5400000">
            <a:off x="5339953" y="2946798"/>
            <a:ext cx="185738" cy="235744"/>
          </a:xfrm>
          <a:prstGeom prst="straightConnector1">
            <a:avLst/>
          </a:prstGeom>
          <a:noFill/>
          <a:ln w="9525">
            <a:solidFill>
              <a:schemeClr val="tx1"/>
            </a:solidFill>
            <a:round/>
            <a:headEnd/>
            <a:tailEnd type="triangle" w="med" len="med"/>
          </a:ln>
        </p:spPr>
      </p:cxnSp>
      <p:cxnSp>
        <p:nvCxnSpPr>
          <p:cNvPr id="10252" name="AutoShape 43"/>
          <p:cNvCxnSpPr>
            <a:cxnSpLocks noChangeShapeType="1"/>
            <a:stCxn id="10253" idx="4"/>
            <a:endCxn id="69" idx="0"/>
          </p:cNvCxnSpPr>
          <p:nvPr/>
        </p:nvCxnSpPr>
        <p:spPr bwMode="auto">
          <a:xfrm rot="16200000" flipH="1">
            <a:off x="6840140" y="2925366"/>
            <a:ext cx="185738" cy="250031"/>
          </a:xfrm>
          <a:prstGeom prst="straightConnector1">
            <a:avLst/>
          </a:prstGeom>
          <a:noFill/>
          <a:ln w="9525">
            <a:solidFill>
              <a:schemeClr val="tx1"/>
            </a:solidFill>
            <a:round/>
            <a:headEnd/>
            <a:tailEnd type="triangle" w="med" len="med"/>
          </a:ln>
        </p:spPr>
      </p:cxnSp>
      <p:grpSp>
        <p:nvGrpSpPr>
          <p:cNvPr id="39" name="Group 38"/>
          <p:cNvGrpSpPr/>
          <p:nvPr/>
        </p:nvGrpSpPr>
        <p:grpSpPr>
          <a:xfrm>
            <a:off x="2071687" y="2628900"/>
            <a:ext cx="4900613" cy="342900"/>
            <a:chOff x="2762250" y="2362200"/>
            <a:chExt cx="6534150" cy="457200"/>
          </a:xfrm>
        </p:grpSpPr>
        <p:sp>
          <p:nvSpPr>
            <p:cNvPr id="10261" name="Oval 39"/>
            <p:cNvSpPr>
              <a:spLocks noChangeArrowheads="1"/>
            </p:cNvSpPr>
            <p:nvPr/>
          </p:nvSpPr>
          <p:spPr bwMode="auto">
            <a:xfrm>
              <a:off x="27622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66" name="Oval 39"/>
            <p:cNvSpPr>
              <a:spLocks noChangeArrowheads="1"/>
            </p:cNvSpPr>
            <p:nvPr/>
          </p:nvSpPr>
          <p:spPr bwMode="auto">
            <a:xfrm>
              <a:off x="44386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48" name="Oval 39"/>
            <p:cNvSpPr>
              <a:spLocks noChangeArrowheads="1"/>
            </p:cNvSpPr>
            <p:nvPr/>
          </p:nvSpPr>
          <p:spPr bwMode="auto">
            <a:xfrm>
              <a:off x="7181850" y="238125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sp>
          <p:nvSpPr>
            <p:cNvPr id="10253" name="Oval 39"/>
            <p:cNvSpPr>
              <a:spLocks noChangeArrowheads="1"/>
            </p:cNvSpPr>
            <p:nvPr/>
          </p:nvSpPr>
          <p:spPr bwMode="auto">
            <a:xfrm>
              <a:off x="8858250" y="2362200"/>
              <a:ext cx="438150" cy="438150"/>
            </a:xfrm>
            <a:prstGeom prst="ellipse">
              <a:avLst/>
            </a:prstGeom>
            <a:solidFill>
              <a:srgbClr val="B5EDC2"/>
            </a:solidFill>
            <a:ln w="9525">
              <a:solidFill>
                <a:schemeClr val="tx1"/>
              </a:solidFill>
              <a:round/>
              <a:headEnd/>
              <a:tailEnd/>
            </a:ln>
          </p:spPr>
          <p:txBody>
            <a:bodyPr wrap="none" anchor="ctr"/>
            <a:lstStyle/>
            <a:p>
              <a:endParaRPr lang="en-US" sz="1800"/>
            </a:p>
          </p:txBody>
        </p:sp>
      </p:grpSp>
      <p:sp>
        <p:nvSpPr>
          <p:cNvPr id="68" name="Rectangle 67"/>
          <p:cNvSpPr/>
          <p:nvPr/>
        </p:nvSpPr>
        <p:spPr bwMode="auto">
          <a:xfrm>
            <a:off x="634365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400</a:t>
            </a:r>
          </a:p>
        </p:txBody>
      </p:sp>
      <p:sp>
        <p:nvSpPr>
          <p:cNvPr id="69" name="Rectangle 68"/>
          <p:cNvSpPr/>
          <p:nvPr/>
        </p:nvSpPr>
        <p:spPr bwMode="auto">
          <a:xfrm>
            <a:off x="6858000" y="3143250"/>
            <a:ext cx="400050" cy="285750"/>
          </a:xfrm>
          <a:prstGeom prst="rect">
            <a:avLst/>
          </a:prstGeom>
          <a:solidFill>
            <a:srgbClr val="E8D1FF"/>
          </a:solidFill>
          <a:ln w="9525">
            <a:solidFill>
              <a:schemeClr val="tx1"/>
            </a:solidFill>
            <a:round/>
            <a:headEnd/>
            <a:tailEnd/>
          </a:ln>
        </p:spPr>
        <p:txBody>
          <a:bodyPr wrap="none" anchor="ctr"/>
          <a:lstStyle/>
          <a:p>
            <a:pPr algn="ctr">
              <a:defRPr/>
            </a:pPr>
            <a:r>
              <a:rPr lang="en-US" sz="1800" dirty="0">
                <a:solidFill>
                  <a:schemeClr val="tx1">
                    <a:lumMod val="95000"/>
                    <a:lumOff val="5000"/>
                  </a:schemeClr>
                </a:solidFill>
                <a:latin typeface="Calibri"/>
                <a:cs typeface="Calibri"/>
              </a:rPr>
              <a:t>900</a:t>
            </a:r>
          </a:p>
        </p:txBody>
      </p:sp>
      <p:cxnSp>
        <p:nvCxnSpPr>
          <p:cNvPr id="10256" name="AutoShape 43"/>
          <p:cNvCxnSpPr>
            <a:cxnSpLocks noChangeShapeType="1"/>
            <a:stCxn id="10253" idx="4"/>
            <a:endCxn id="68" idx="0"/>
          </p:cNvCxnSpPr>
          <p:nvPr/>
        </p:nvCxnSpPr>
        <p:spPr bwMode="auto">
          <a:xfrm rot="5400000">
            <a:off x="6582966" y="2918223"/>
            <a:ext cx="185738" cy="264319"/>
          </a:xfrm>
          <a:prstGeom prst="straightConnector1">
            <a:avLst/>
          </a:prstGeom>
          <a:noFill/>
          <a:ln w="9525">
            <a:solidFill>
              <a:schemeClr val="tx1"/>
            </a:solidFill>
            <a:round/>
            <a:headEnd/>
            <a:tailEnd type="triangle" w="med" len="med"/>
          </a:ln>
        </p:spPr>
      </p:cxnSp>
      <p:cxnSp>
        <p:nvCxnSpPr>
          <p:cNvPr id="10257" name="AutoShape 43"/>
          <p:cNvCxnSpPr>
            <a:cxnSpLocks noChangeShapeType="1"/>
            <a:stCxn id="10259" idx="3"/>
            <a:endCxn id="10253" idx="0"/>
          </p:cNvCxnSpPr>
          <p:nvPr/>
        </p:nvCxnSpPr>
        <p:spPr bwMode="auto">
          <a:xfrm rot="16200000" flipH="1">
            <a:off x="6404372" y="2225278"/>
            <a:ext cx="171450" cy="635794"/>
          </a:xfrm>
          <a:prstGeom prst="straightConnector1">
            <a:avLst/>
          </a:prstGeom>
          <a:noFill/>
          <a:ln w="9525">
            <a:solidFill>
              <a:schemeClr val="tx1"/>
            </a:solidFill>
            <a:round/>
            <a:headEnd/>
            <a:tailEnd type="triangle" w="med" len="med"/>
          </a:ln>
        </p:spPr>
      </p:cxnSp>
      <p:cxnSp>
        <p:nvCxnSpPr>
          <p:cNvPr id="72" name="AutoShape 43"/>
          <p:cNvCxnSpPr>
            <a:cxnSpLocks noChangeShapeType="1"/>
            <a:stCxn id="10259" idx="3"/>
            <a:endCxn id="10248" idx="0"/>
          </p:cNvCxnSpPr>
          <p:nvPr/>
        </p:nvCxnSpPr>
        <p:spPr bwMode="auto">
          <a:xfrm rot="5400000">
            <a:off x="5768578" y="2239566"/>
            <a:ext cx="185738" cy="621506"/>
          </a:xfrm>
          <a:prstGeom prst="straightConnector1">
            <a:avLst/>
          </a:prstGeom>
          <a:ln w="12700">
            <a:solidFill>
              <a:schemeClr val="tx1"/>
            </a:solidFill>
            <a:headEnd/>
            <a:tailEnd type="triangle" w="med" len="med"/>
          </a:ln>
        </p:spPr>
        <p:style>
          <a:lnRef idx="1">
            <a:schemeClr val="accent2"/>
          </a:lnRef>
          <a:fillRef idx="0">
            <a:schemeClr val="accent2"/>
          </a:fillRef>
          <a:effectRef idx="0">
            <a:schemeClr val="accent2"/>
          </a:effectRef>
          <a:fontRef idx="minor">
            <a:schemeClr val="tx1"/>
          </a:fontRef>
        </p:style>
      </p:cxnSp>
      <p:sp>
        <p:nvSpPr>
          <p:cNvPr id="10259" name="Isosceles Triangle 72"/>
          <p:cNvSpPr>
            <a:spLocks noChangeArrowheads="1"/>
          </p:cNvSpPr>
          <p:nvPr/>
        </p:nvSpPr>
        <p:spPr bwMode="auto">
          <a:xfrm>
            <a:off x="6000750" y="2171700"/>
            <a:ext cx="342900" cy="285750"/>
          </a:xfrm>
          <a:prstGeom prst="triangle">
            <a:avLst>
              <a:gd name="adj" fmla="val 50000"/>
            </a:avLst>
          </a:prstGeom>
          <a:solidFill>
            <a:srgbClr val="99CCFF"/>
          </a:solidFill>
          <a:ln w="9525">
            <a:solidFill>
              <a:schemeClr val="tx1"/>
            </a:solidFill>
            <a:round/>
            <a:headEnd/>
            <a:tailEnd/>
          </a:ln>
        </p:spPr>
        <p:txBody>
          <a:bodyPr wrap="none" anchor="ctr"/>
          <a:lstStyle/>
          <a:p>
            <a:endParaRPr lang="en-US" sz="1800"/>
          </a:p>
        </p:txBody>
      </p:sp>
    </p:spTree>
    <p:extLst>
      <p:ext uri="{BB962C8B-B14F-4D97-AF65-F5344CB8AC3E}">
        <p14:creationId xmlns:p14="http://schemas.microsoft.com/office/powerpoint/2010/main" val="1320293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Utilities</a:t>
            </a:r>
          </a:p>
        </p:txBody>
      </p:sp>
      <p:sp>
        <p:nvSpPr>
          <p:cNvPr id="20483" name="Rectangle 3"/>
          <p:cNvSpPr>
            <a:spLocks noGrp="1" noChangeArrowheads="1"/>
          </p:cNvSpPr>
          <p:nvPr>
            <p:ph idx="1"/>
          </p:nvPr>
        </p:nvSpPr>
        <p:spPr>
          <a:xfrm>
            <a:off x="342900" y="2057401"/>
            <a:ext cx="4000500" cy="3394472"/>
          </a:xfrm>
        </p:spPr>
        <p:txBody>
          <a:bodyPr/>
          <a:lstStyle/>
          <a:p>
            <a:pPr>
              <a:lnSpc>
                <a:spcPct val="80000"/>
              </a:lnSpc>
            </a:pPr>
            <a:r>
              <a:rPr lang="en-US" sz="1800" dirty="0">
                <a:solidFill>
                  <a:srgbClr val="CC0000"/>
                </a:solidFill>
              </a:rPr>
              <a:t>Utilities are functions from outcomes (states of the world) to real numbers that describe an agent’s preferences</a:t>
            </a:r>
          </a:p>
          <a:p>
            <a:pPr lvl="1">
              <a:lnSpc>
                <a:spcPct val="80000"/>
              </a:lnSpc>
            </a:pPr>
            <a:endParaRPr lang="en-US" sz="1500" dirty="0"/>
          </a:p>
          <a:p>
            <a:pPr>
              <a:lnSpc>
                <a:spcPct val="80000"/>
              </a:lnSpc>
            </a:pPr>
            <a:r>
              <a:rPr lang="en-US" sz="1800" dirty="0"/>
              <a:t>Where do utilities come from?</a:t>
            </a:r>
          </a:p>
          <a:p>
            <a:pPr lvl="1">
              <a:lnSpc>
                <a:spcPct val="80000"/>
              </a:lnSpc>
            </a:pPr>
            <a:r>
              <a:rPr lang="en-US" sz="1500" dirty="0"/>
              <a:t>In a game, may be simple (+1/-1)</a:t>
            </a:r>
          </a:p>
          <a:p>
            <a:pPr lvl="1">
              <a:lnSpc>
                <a:spcPct val="80000"/>
              </a:lnSpc>
            </a:pPr>
            <a:r>
              <a:rPr lang="en-US" sz="1500" dirty="0"/>
              <a:t>Utilities summarize the agent’s goals</a:t>
            </a:r>
          </a:p>
          <a:p>
            <a:pPr lvl="1">
              <a:lnSpc>
                <a:spcPct val="80000"/>
              </a:lnSpc>
            </a:pPr>
            <a:r>
              <a:rPr lang="en-US" sz="1500" dirty="0"/>
              <a:t>Theorem: any “rational” preferences can be summarized as a utility function</a:t>
            </a:r>
          </a:p>
          <a:p>
            <a:pPr lvl="1">
              <a:lnSpc>
                <a:spcPct val="80000"/>
              </a:lnSpc>
            </a:pPr>
            <a:endParaRPr lang="en-US" sz="1500" dirty="0"/>
          </a:p>
          <a:p>
            <a:pPr>
              <a:lnSpc>
                <a:spcPct val="80000"/>
              </a:lnSpc>
            </a:pPr>
            <a:r>
              <a:rPr lang="en-US" sz="1800" dirty="0"/>
              <a:t>We hard-wire utilities and let behaviors emerge</a:t>
            </a:r>
          </a:p>
          <a:p>
            <a:pPr lvl="1">
              <a:lnSpc>
                <a:spcPct val="80000"/>
              </a:lnSpc>
            </a:pPr>
            <a:r>
              <a:rPr lang="en-US" sz="1500" dirty="0"/>
              <a:t>Why don’t we let agents pick utilities?</a:t>
            </a:r>
          </a:p>
          <a:p>
            <a:pPr lvl="1">
              <a:lnSpc>
                <a:spcPct val="80000"/>
              </a:lnSpc>
            </a:pPr>
            <a:r>
              <a:rPr lang="en-US" sz="1500" dirty="0"/>
              <a:t>Why don’t we prescribe behaviors?</a:t>
            </a:r>
          </a:p>
          <a:p>
            <a:pPr>
              <a:lnSpc>
                <a:spcPct val="80000"/>
              </a:lnSpc>
              <a:buFont typeface="Wingdings" pitchFamily="2" charset="2"/>
              <a:buNone/>
            </a:pPr>
            <a:endParaRPr lang="en-US" sz="1800"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2757" y="2286000"/>
            <a:ext cx="1085036" cy="1600200"/>
          </a:xfrm>
          <a:prstGeom prst="rect">
            <a:avLst/>
          </a:prstGeom>
          <a:noFill/>
        </p:spPr>
      </p:pic>
      <p:pic>
        <p:nvPicPr>
          <p:cNvPr id="13" name="Picture 1" descr="C:\Users\Dan\Dropbox\Office\CS 188\Ketrina Art\Utilities\IceCreamUtilities.png"/>
          <p:cNvPicPr>
            <a:picLocks noChangeAspect="1" noChangeArrowheads="1"/>
          </p:cNvPicPr>
          <p:nvPr/>
        </p:nvPicPr>
        <p:blipFill>
          <a:blip r:embed="rId3" cstate="print"/>
          <a:srcRect l="57903" t="75000" r="32764" b="9000"/>
          <a:stretch>
            <a:fillRect/>
          </a:stretch>
        </p:blipFill>
        <p:spPr bwMode="auto">
          <a:xfrm>
            <a:off x="4857750" y="2857500"/>
            <a:ext cx="800100" cy="914400"/>
          </a:xfrm>
          <a:prstGeom prst="rect">
            <a:avLst/>
          </a:prstGeom>
          <a:noFill/>
        </p:spPr>
      </p:pic>
      <p:pic>
        <p:nvPicPr>
          <p:cNvPr id="16" name="Picture 1" descr="C:\Users\Dan\Dropbox\Office\CS 188\Ketrina Art\Utilities\IceCreamUtilities.png"/>
          <p:cNvPicPr>
            <a:picLocks noChangeAspect="1" noChangeArrowheads="1"/>
          </p:cNvPicPr>
          <p:nvPr/>
        </p:nvPicPr>
        <p:blipFill>
          <a:blip r:embed="rId3" cstate="print"/>
          <a:srcRect l="41236" t="67000" r="48764" b="9000"/>
          <a:stretch>
            <a:fillRect/>
          </a:stretch>
        </p:blipFill>
        <p:spPr bwMode="auto">
          <a:xfrm>
            <a:off x="6057900" y="2457450"/>
            <a:ext cx="857250" cy="1371600"/>
          </a:xfrm>
          <a:prstGeom prst="rect">
            <a:avLst/>
          </a:prstGeom>
          <a:noFill/>
        </p:spPr>
      </p:pic>
    </p:spTree>
    <p:extLst>
      <p:ext uri="{BB962C8B-B14F-4D97-AF65-F5344CB8AC3E}">
        <p14:creationId xmlns:p14="http://schemas.microsoft.com/office/powerpoint/2010/main" val="97206559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3051" y="3943351"/>
            <a:ext cx="1869281" cy="1869281"/>
          </a:xfrm>
          <a:prstGeom prst="rect">
            <a:avLst/>
          </a:prstGeom>
          <a:noFill/>
          <a:extLst>
            <a:ext uri="{909E8E84-426E-40dd-AFC4-6F175D3DCCD1}">
              <a14:hiddenFill xmlns="" xmlns:a14="http://schemas.microsoft.com/office/drawing/2010/main">
                <a:solidFill>
                  <a:srgbClr val="FFFFFF"/>
                </a:solidFill>
              </a14:hiddenFill>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84352" y="4165659"/>
            <a:ext cx="2061197" cy="1691879"/>
          </a:xfrm>
          <a:prstGeom prst="rect">
            <a:avLst/>
          </a:prstGeom>
          <a:noFill/>
          <a:extLst>
            <a:ext uri="{909E8E84-426E-40dd-AFC4-6F175D3DCCD1}">
              <a14:hiddenFill xmlns=""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7950" y="4114800"/>
            <a:ext cx="1675091" cy="1732359"/>
          </a:xfrm>
          <a:prstGeom prst="rect">
            <a:avLst/>
          </a:prstGeom>
          <a:noFill/>
          <a:extLst>
            <a:ext uri="{909E8E84-426E-40dd-AFC4-6F175D3DCCD1}">
              <a14:hiddenFill xmlns="" xmlns:a14="http://schemas.microsoft.com/office/drawing/2010/main">
                <a:solidFill>
                  <a:srgbClr val="FFFFFF"/>
                </a:solidFill>
              </a14:hiddenFill>
            </a:ext>
          </a:extLst>
        </p:spPr>
      </p:pic>
      <p:sp>
        <p:nvSpPr>
          <p:cNvPr id="21506" name="Rectangle 2"/>
          <p:cNvSpPr>
            <a:spLocks noGrp="1" noChangeArrowheads="1"/>
          </p:cNvSpPr>
          <p:nvPr>
            <p:ph type="title"/>
          </p:nvPr>
        </p:nvSpPr>
        <p:spPr/>
        <p:txBody>
          <a:bodyPr/>
          <a:lstStyle/>
          <a:p>
            <a:r>
              <a:rPr lang="en-US" sz="3000"/>
              <a:t>Utilities: Uncertain Outcomes</a:t>
            </a:r>
          </a:p>
        </p:txBody>
      </p:sp>
      <p:sp>
        <p:nvSpPr>
          <p:cNvPr id="14" name="Isosceles Triangle 13"/>
          <p:cNvSpPr/>
          <p:nvPr/>
        </p:nvSpPr>
        <p:spPr>
          <a:xfrm>
            <a:off x="3943350" y="2114550"/>
            <a:ext cx="571500" cy="400050"/>
          </a:xfrm>
          <a:prstGeom prst="triangle">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5" name="Oval 14"/>
          <p:cNvSpPr/>
          <p:nvPr/>
        </p:nvSpPr>
        <p:spPr>
          <a:xfrm>
            <a:off x="217170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sp>
        <p:nvSpPr>
          <p:cNvPr id="16" name="Oval 15"/>
          <p:cNvSpPr/>
          <p:nvPr/>
        </p:nvSpPr>
        <p:spPr>
          <a:xfrm>
            <a:off x="5886450" y="2971800"/>
            <a:ext cx="457200" cy="4572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500">
              <a:latin typeface="Calibri" pitchFamily="34" charset="0"/>
            </a:endParaRPr>
          </a:p>
        </p:txBody>
      </p:sp>
      <p:cxnSp>
        <p:nvCxnSpPr>
          <p:cNvPr id="18" name="Straight Arrow Connector 17"/>
          <p:cNvCxnSpPr>
            <a:stCxn id="14" idx="3"/>
            <a:endCxn id="16" idx="0"/>
          </p:cNvCxnSpPr>
          <p:nvPr/>
        </p:nvCxnSpPr>
        <p:spPr>
          <a:xfrm>
            <a:off x="4229100" y="2514600"/>
            <a:ext cx="188595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3"/>
            <a:endCxn id="15" idx="0"/>
          </p:cNvCxnSpPr>
          <p:nvPr/>
        </p:nvCxnSpPr>
        <p:spPr>
          <a:xfrm flipH="1">
            <a:off x="2400300" y="2514600"/>
            <a:ext cx="1828800" cy="4572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4"/>
          </p:cNvCxnSpPr>
          <p:nvPr/>
        </p:nvCxnSpPr>
        <p:spPr>
          <a:xfrm>
            <a:off x="2400300" y="3429000"/>
            <a:ext cx="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15050" y="3429000"/>
            <a:ext cx="8572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4"/>
          </p:cNvCxnSpPr>
          <p:nvPr/>
        </p:nvCxnSpPr>
        <p:spPr>
          <a:xfrm flipH="1">
            <a:off x="5314950" y="3429000"/>
            <a:ext cx="800100" cy="68580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517" name="TextBox 29"/>
          <p:cNvSpPr txBox="1">
            <a:spLocks noChangeArrowheads="1"/>
          </p:cNvSpPr>
          <p:nvPr/>
        </p:nvSpPr>
        <p:spPr bwMode="auto">
          <a:xfrm>
            <a:off x="3143250" y="1771650"/>
            <a:ext cx="2228850" cy="323165"/>
          </a:xfrm>
          <a:prstGeom prst="rect">
            <a:avLst/>
          </a:prstGeom>
          <a:noFill/>
          <a:ln w="9525">
            <a:noFill/>
            <a:miter lim="800000"/>
            <a:headEnd/>
            <a:tailEnd/>
          </a:ln>
        </p:spPr>
        <p:txBody>
          <a:bodyPr>
            <a:spAutoFit/>
          </a:bodyPr>
          <a:lstStyle/>
          <a:p>
            <a:pPr algn="ctr"/>
            <a:r>
              <a:rPr lang="en-US" sz="1500" dirty="0">
                <a:latin typeface="Calibri" pitchFamily="34" charset="0"/>
              </a:rPr>
              <a:t>Getting ice cream</a:t>
            </a:r>
          </a:p>
        </p:txBody>
      </p:sp>
      <p:sp>
        <p:nvSpPr>
          <p:cNvPr id="21518" name="TextBox 30"/>
          <p:cNvSpPr txBox="1">
            <a:spLocks noChangeArrowheads="1"/>
          </p:cNvSpPr>
          <p:nvPr/>
        </p:nvSpPr>
        <p:spPr bwMode="auto">
          <a:xfrm>
            <a:off x="2228850" y="2457450"/>
            <a:ext cx="1828800" cy="323165"/>
          </a:xfrm>
          <a:prstGeom prst="rect">
            <a:avLst/>
          </a:prstGeom>
          <a:noFill/>
          <a:ln w="9525">
            <a:noFill/>
            <a:miter lim="800000"/>
            <a:headEnd/>
            <a:tailEnd/>
          </a:ln>
        </p:spPr>
        <p:txBody>
          <a:bodyPr wrap="square">
            <a:spAutoFit/>
          </a:bodyPr>
          <a:lstStyle/>
          <a:p>
            <a:r>
              <a:rPr lang="en-US" sz="1500" dirty="0">
                <a:latin typeface="Calibri" pitchFamily="34" charset="0"/>
              </a:rPr>
              <a:t>Get Single</a:t>
            </a:r>
            <a:endParaRPr lang="en-US" sz="1500" dirty="0">
              <a:latin typeface="Calibri" pitchFamily="34" charset="0"/>
            </a:endParaRPr>
          </a:p>
        </p:txBody>
      </p:sp>
      <p:sp>
        <p:nvSpPr>
          <p:cNvPr id="21519" name="TextBox 31"/>
          <p:cNvSpPr txBox="1">
            <a:spLocks noChangeArrowheads="1"/>
          </p:cNvSpPr>
          <p:nvPr/>
        </p:nvSpPr>
        <p:spPr bwMode="auto">
          <a:xfrm>
            <a:off x="5372100" y="2457450"/>
            <a:ext cx="1200150" cy="323165"/>
          </a:xfrm>
          <a:prstGeom prst="rect">
            <a:avLst/>
          </a:prstGeom>
          <a:noFill/>
          <a:ln w="9525">
            <a:noFill/>
            <a:miter lim="800000"/>
            <a:headEnd/>
            <a:tailEnd/>
          </a:ln>
        </p:spPr>
        <p:txBody>
          <a:bodyPr wrap="square">
            <a:spAutoFit/>
          </a:bodyPr>
          <a:lstStyle/>
          <a:p>
            <a:r>
              <a:rPr lang="en-US" sz="1500" dirty="0">
                <a:latin typeface="Calibri" pitchFamily="34" charset="0"/>
              </a:rPr>
              <a:t>Get Double</a:t>
            </a:r>
            <a:endParaRPr lang="en-US" sz="1500" dirty="0">
              <a:latin typeface="Calibri" pitchFamily="34" charset="0"/>
            </a:endParaRPr>
          </a:p>
        </p:txBody>
      </p:sp>
      <p:sp>
        <p:nvSpPr>
          <p:cNvPr id="15376" name="TextBox 36"/>
          <p:cNvSpPr txBox="1">
            <a:spLocks noChangeArrowheads="1"/>
          </p:cNvSpPr>
          <p:nvPr/>
        </p:nvSpPr>
        <p:spPr bwMode="auto">
          <a:xfrm>
            <a:off x="5029200" y="3543300"/>
            <a:ext cx="800100" cy="323165"/>
          </a:xfrm>
          <a:prstGeom prst="rect">
            <a:avLst/>
          </a:prstGeom>
          <a:noFill/>
          <a:ln w="9525">
            <a:noFill/>
            <a:miter lim="800000"/>
            <a:headEnd/>
            <a:tailEnd/>
          </a:ln>
        </p:spPr>
        <p:txBody>
          <a:bodyPr>
            <a:spAutoFit/>
          </a:bodyPr>
          <a:lstStyle/>
          <a:p>
            <a:r>
              <a:rPr lang="en-US" sz="1500" dirty="0">
                <a:latin typeface="Calibri" pitchFamily="34" charset="0"/>
              </a:rPr>
              <a:t>Oops</a:t>
            </a:r>
          </a:p>
        </p:txBody>
      </p:sp>
      <p:sp>
        <p:nvSpPr>
          <p:cNvPr id="15377" name="TextBox 37"/>
          <p:cNvSpPr txBox="1">
            <a:spLocks noChangeArrowheads="1"/>
          </p:cNvSpPr>
          <p:nvPr/>
        </p:nvSpPr>
        <p:spPr bwMode="auto">
          <a:xfrm>
            <a:off x="6710730" y="3543300"/>
            <a:ext cx="800100" cy="323165"/>
          </a:xfrm>
          <a:prstGeom prst="rect">
            <a:avLst/>
          </a:prstGeom>
          <a:noFill/>
          <a:ln w="9525">
            <a:noFill/>
            <a:miter lim="800000"/>
            <a:headEnd/>
            <a:tailEnd/>
          </a:ln>
        </p:spPr>
        <p:txBody>
          <a:bodyPr>
            <a:spAutoFit/>
          </a:bodyPr>
          <a:lstStyle/>
          <a:p>
            <a:r>
              <a:rPr lang="en-US" sz="1500" dirty="0">
                <a:latin typeface="Calibri" pitchFamily="34" charset="0"/>
              </a:rPr>
              <a:t>Whew!</a:t>
            </a:r>
            <a:endParaRPr lang="en-US" sz="1500" dirty="0">
              <a:latin typeface="Calibri" pitchFamily="34" charset="0"/>
            </a:endParaRPr>
          </a:p>
        </p:txBody>
      </p:sp>
    </p:spTree>
    <p:extLst>
      <p:ext uri="{BB962C8B-B14F-4D97-AF65-F5344CB8AC3E}">
        <p14:creationId xmlns:p14="http://schemas.microsoft.com/office/powerpoint/2010/main" val="791783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P spid="153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845863" y="4295745"/>
            <a:ext cx="4879502" cy="1328712"/>
          </a:xfrm>
          <a:prstGeom prst="rect">
            <a:avLst/>
          </a:prstGeom>
          <a:noFill/>
          <a:extLst>
            <a:ext uri="{909E8E84-426E-40dd-AFC4-6F175D3DCCD1}">
              <a14:hiddenFill xmlns="" xmlns:a14="http://schemas.microsoft.com/office/drawing/2010/main">
                <a:solidFill>
                  <a:srgbClr val="FFFFFF"/>
                </a:solidFill>
              </a14:hiddenFill>
            </a:ext>
          </a:extLst>
        </p:spPr>
      </p:pic>
      <p:sp>
        <p:nvSpPr>
          <p:cNvPr id="22530" name="Rectangle 2"/>
          <p:cNvSpPr>
            <a:spLocks noGrp="1" noChangeArrowheads="1"/>
          </p:cNvSpPr>
          <p:nvPr>
            <p:ph type="title"/>
          </p:nvPr>
        </p:nvSpPr>
        <p:spPr/>
        <p:txBody>
          <a:bodyPr/>
          <a:lstStyle/>
          <a:p>
            <a:r>
              <a:rPr lang="en-US" smtClean="0"/>
              <a:t>Preferences</a:t>
            </a:r>
          </a:p>
        </p:txBody>
      </p:sp>
      <p:sp>
        <p:nvSpPr>
          <p:cNvPr id="22531" name="Rectangle 3"/>
          <p:cNvSpPr>
            <a:spLocks noGrp="1" noChangeArrowheads="1"/>
          </p:cNvSpPr>
          <p:nvPr>
            <p:ph idx="1"/>
          </p:nvPr>
        </p:nvSpPr>
        <p:spPr>
          <a:xfrm>
            <a:off x="342900" y="2057401"/>
            <a:ext cx="4400550" cy="3394472"/>
          </a:xfrm>
        </p:spPr>
        <p:txBody>
          <a:bodyPr/>
          <a:lstStyle/>
          <a:p>
            <a:r>
              <a:rPr lang="en-US" sz="1800" dirty="0"/>
              <a:t>An agent must have preferences among:</a:t>
            </a:r>
          </a:p>
          <a:p>
            <a:pPr lvl="1"/>
            <a:r>
              <a:rPr lang="en-US" sz="1500" dirty="0"/>
              <a:t>Prizes: </a:t>
            </a:r>
            <a:r>
              <a:rPr lang="en-US" sz="1800" i="1" dirty="0">
                <a:solidFill>
                  <a:srgbClr val="CC0000"/>
                </a:solidFill>
                <a:latin typeface="Times New Roman" pitchFamily="18" charset="0"/>
                <a:cs typeface="Times New Roman" pitchFamily="18" charset="0"/>
              </a:rPr>
              <a:t>A, B</a:t>
            </a:r>
            <a:r>
              <a:rPr lang="en-US" sz="1500" dirty="0"/>
              <a:t>, etc.</a:t>
            </a:r>
          </a:p>
          <a:p>
            <a:pPr lvl="1"/>
            <a:r>
              <a:rPr lang="en-US" sz="1500" dirty="0"/>
              <a:t>Lotteries: situations with uncertain prizes</a:t>
            </a:r>
          </a:p>
          <a:p>
            <a:endParaRPr lang="en-US" sz="1800" dirty="0"/>
          </a:p>
          <a:p>
            <a:pPr lvl="1"/>
            <a:endParaRPr lang="en-US" sz="1500" dirty="0"/>
          </a:p>
          <a:p>
            <a:pPr lvl="1"/>
            <a:endParaRPr lang="en-US" sz="1500" dirty="0"/>
          </a:p>
          <a:p>
            <a:r>
              <a:rPr lang="en-US" sz="1800" dirty="0"/>
              <a:t>Notation:</a:t>
            </a:r>
          </a:p>
          <a:p>
            <a:pPr lvl="1"/>
            <a:r>
              <a:rPr lang="en-US" sz="1500" dirty="0"/>
              <a:t>Preference:</a:t>
            </a:r>
          </a:p>
          <a:p>
            <a:pPr lvl="1"/>
            <a:r>
              <a:rPr lang="en-US" sz="1500" dirty="0"/>
              <a:t>Indifference:</a:t>
            </a:r>
          </a:p>
          <a:p>
            <a:endParaRPr lang="en-US" sz="1800" dirty="0"/>
          </a:p>
        </p:txBody>
      </p:sp>
      <p:pic>
        <p:nvPicPr>
          <p:cNvPr id="22533" name="Picture 5" descr="txp_fig"/>
          <p:cNvPicPr>
            <a:picLocks noChangeAspect="1" noChangeArrowheads="1"/>
          </p:cNvPicPr>
          <p:nvPr>
            <p:custDataLst>
              <p:tags r:id="rId1"/>
            </p:custDataLst>
          </p:nvPr>
        </p:nvPicPr>
        <p:blipFill>
          <a:blip r:embed="rId7" cstate="print"/>
          <a:srcRect r="85012" b="-16667"/>
          <a:stretch>
            <a:fillRect/>
          </a:stretch>
        </p:blipFill>
        <p:spPr bwMode="auto">
          <a:xfrm>
            <a:off x="2057400" y="4514850"/>
            <a:ext cx="685800" cy="191691"/>
          </a:xfrm>
          <a:prstGeom prst="rect">
            <a:avLst/>
          </a:prstGeom>
          <a:noFill/>
          <a:ln w="9525">
            <a:noFill/>
            <a:miter lim="800000"/>
            <a:headEnd/>
            <a:tailEnd/>
          </a:ln>
        </p:spPr>
      </p:pic>
      <p:pic>
        <p:nvPicPr>
          <p:cNvPr id="22534" name="Picture 6" descr="txp_fig"/>
          <p:cNvPicPr>
            <a:picLocks noChangeAspect="1" noChangeArrowheads="1"/>
          </p:cNvPicPr>
          <p:nvPr>
            <p:custDataLst>
              <p:tags r:id="rId2"/>
            </p:custDataLst>
          </p:nvPr>
        </p:nvPicPr>
        <p:blipFill>
          <a:blip r:embed="rId8" cstate="print"/>
          <a:srcRect r="77951" b="13253"/>
          <a:stretch>
            <a:fillRect/>
          </a:stretch>
        </p:blipFill>
        <p:spPr bwMode="auto">
          <a:xfrm>
            <a:off x="2057400" y="4248882"/>
            <a:ext cx="742950" cy="171450"/>
          </a:xfrm>
          <a:prstGeom prst="rect">
            <a:avLst/>
          </a:prstGeom>
          <a:noFill/>
          <a:ln w="9525">
            <a:noFill/>
            <a:miter lim="800000"/>
            <a:headEnd/>
            <a:tailEnd/>
          </a:ln>
        </p:spPr>
      </p:pic>
      <p:pic>
        <p:nvPicPr>
          <p:cNvPr id="22536" name="Picture 8" descr="txp_fig"/>
          <p:cNvPicPr>
            <a:picLocks noChangeAspect="1" noChangeArrowheads="1"/>
          </p:cNvPicPr>
          <p:nvPr>
            <p:custDataLst>
              <p:tags r:id="rId3"/>
            </p:custDataLst>
          </p:nvPr>
        </p:nvPicPr>
        <p:blipFill>
          <a:blip r:embed="rId9" cstate="print"/>
          <a:srcRect/>
          <a:stretch>
            <a:fillRect/>
          </a:stretch>
        </p:blipFill>
        <p:spPr bwMode="auto">
          <a:xfrm>
            <a:off x="1428750" y="3143250"/>
            <a:ext cx="2247900" cy="219075"/>
          </a:xfrm>
          <a:prstGeom prst="rect">
            <a:avLst/>
          </a:prstGeom>
          <a:noFill/>
          <a:ln w="9525">
            <a:noFill/>
            <a:miter lim="800000"/>
            <a:headEnd/>
            <a:tailEnd/>
          </a:ln>
        </p:spPr>
      </p:pic>
      <p:sp>
        <p:nvSpPr>
          <p:cNvPr id="10" name="Oval 9"/>
          <p:cNvSpPr/>
          <p:nvPr/>
        </p:nvSpPr>
        <p:spPr>
          <a:xfrm>
            <a:off x="7258050" y="2522235"/>
            <a:ext cx="342900" cy="342900"/>
          </a:xfrm>
          <a:prstGeom prst="ellipse">
            <a:avLst/>
          </a:prstGeom>
          <a:solidFill>
            <a:srgbClr val="B5E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cxnSp>
        <p:nvCxnSpPr>
          <p:cNvPr id="11" name="Straight Arrow Connector 10"/>
          <p:cNvCxnSpPr>
            <a:stCxn id="10" idx="4"/>
          </p:cNvCxnSpPr>
          <p:nvPr/>
        </p:nvCxnSpPr>
        <p:spPr>
          <a:xfrm flipH="1">
            <a:off x="6858000" y="2865135"/>
            <a:ext cx="57150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429500" y="2865135"/>
            <a:ext cx="628650" cy="685800"/>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629400" y="3550935"/>
            <a:ext cx="1885950" cy="415498"/>
          </a:xfrm>
          <a:prstGeom prst="rect">
            <a:avLst/>
          </a:prstGeom>
          <a:noFill/>
        </p:spPr>
        <p:txBody>
          <a:bodyPr wrap="square" rtlCol="0">
            <a:spAutoFit/>
          </a:bodyPr>
          <a:lstStyle/>
          <a:p>
            <a:r>
              <a:rPr lang="en-US" sz="2100" i="1" dirty="0">
                <a:solidFill>
                  <a:srgbClr val="C00000"/>
                </a:solidFill>
                <a:cs typeface="Times New Roman" pitchFamily="18" charset="0"/>
              </a:rPr>
              <a:t>A                  B</a:t>
            </a:r>
            <a:endParaRPr lang="en-US" sz="2100" i="1" dirty="0">
              <a:solidFill>
                <a:srgbClr val="C00000"/>
              </a:solidFill>
              <a:cs typeface="Times New Roman" pitchFamily="18" charset="0"/>
            </a:endParaRPr>
          </a:p>
        </p:txBody>
      </p:sp>
      <p:sp>
        <p:nvSpPr>
          <p:cNvPr id="24" name="TextBox 23"/>
          <p:cNvSpPr txBox="1"/>
          <p:nvPr/>
        </p:nvSpPr>
        <p:spPr>
          <a:xfrm>
            <a:off x="6800850" y="2922285"/>
            <a:ext cx="1885950" cy="369332"/>
          </a:xfrm>
          <a:prstGeom prst="rect">
            <a:avLst/>
          </a:prstGeom>
          <a:noFill/>
        </p:spPr>
        <p:txBody>
          <a:bodyPr wrap="square" rtlCol="0">
            <a:spAutoFit/>
          </a:bodyPr>
          <a:lstStyle/>
          <a:p>
            <a:r>
              <a:rPr lang="en-US" sz="1800" i="1" dirty="0">
                <a:cs typeface="Times New Roman" pitchFamily="18" charset="0"/>
              </a:rPr>
              <a:t>p                </a:t>
            </a:r>
            <a:r>
              <a:rPr lang="en-US" sz="1800" dirty="0">
                <a:cs typeface="Times New Roman" pitchFamily="18" charset="0"/>
              </a:rPr>
              <a:t>1</a:t>
            </a:r>
            <a:r>
              <a:rPr lang="en-US" sz="1800" i="1" dirty="0">
                <a:cs typeface="Times New Roman" pitchFamily="18" charset="0"/>
              </a:rPr>
              <a:t>-p</a:t>
            </a:r>
            <a:endParaRPr lang="en-US" sz="1800" i="1" dirty="0">
              <a:cs typeface="Times New Roman" pitchFamily="18" charset="0"/>
            </a:endParaRPr>
          </a:p>
        </p:txBody>
      </p:sp>
      <p:sp>
        <p:nvSpPr>
          <p:cNvPr id="25" name="Rounded Rectangle 24"/>
          <p:cNvSpPr/>
          <p:nvPr/>
        </p:nvSpPr>
        <p:spPr>
          <a:xfrm>
            <a:off x="6400800" y="2400300"/>
            <a:ext cx="2114550" cy="1600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Box 25"/>
          <p:cNvSpPr txBox="1"/>
          <p:nvPr/>
        </p:nvSpPr>
        <p:spPr>
          <a:xfrm>
            <a:off x="68008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Lottery</a:t>
            </a:r>
            <a:endParaRPr lang="en-US" sz="2100" i="1" dirty="0">
              <a:cs typeface="Times New Roman" pitchFamily="18" charset="0"/>
            </a:endParaRPr>
          </a:p>
        </p:txBody>
      </p:sp>
      <p:sp>
        <p:nvSpPr>
          <p:cNvPr id="27" name="TextBox 26"/>
          <p:cNvSpPr txBox="1"/>
          <p:nvPr/>
        </p:nvSpPr>
        <p:spPr>
          <a:xfrm>
            <a:off x="4857750" y="1943100"/>
            <a:ext cx="1885950" cy="415498"/>
          </a:xfrm>
          <a:prstGeom prst="rect">
            <a:avLst/>
          </a:prstGeom>
          <a:noFill/>
        </p:spPr>
        <p:txBody>
          <a:bodyPr wrap="square" rtlCol="0">
            <a:spAutoFit/>
          </a:bodyPr>
          <a:lstStyle/>
          <a:p>
            <a:r>
              <a:rPr lang="en-US" sz="2100" dirty="0">
                <a:latin typeface="Calibri" pitchFamily="34" charset="0"/>
                <a:cs typeface="Times New Roman" pitchFamily="18" charset="0"/>
              </a:rPr>
              <a:t>  A Prize</a:t>
            </a:r>
            <a:endParaRPr lang="en-US" sz="2100" i="1" dirty="0">
              <a:cs typeface="Times New Roman" pitchFamily="18" charset="0"/>
            </a:endParaRPr>
          </a:p>
        </p:txBody>
      </p:sp>
      <p:sp>
        <p:nvSpPr>
          <p:cNvPr id="28" name="Rounded Rectangle 27"/>
          <p:cNvSpPr/>
          <p:nvPr/>
        </p:nvSpPr>
        <p:spPr>
          <a:xfrm>
            <a:off x="5086350" y="2400300"/>
            <a:ext cx="628650" cy="62865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p:cNvSpPr txBox="1"/>
          <p:nvPr/>
        </p:nvSpPr>
        <p:spPr>
          <a:xfrm>
            <a:off x="5257800" y="2514600"/>
            <a:ext cx="342900" cy="415498"/>
          </a:xfrm>
          <a:prstGeom prst="rect">
            <a:avLst/>
          </a:prstGeom>
          <a:noFill/>
        </p:spPr>
        <p:txBody>
          <a:bodyPr wrap="square" rtlCol="0">
            <a:spAutoFit/>
          </a:bodyPr>
          <a:lstStyle/>
          <a:p>
            <a:r>
              <a:rPr lang="en-US" sz="2100" i="1" dirty="0">
                <a:solidFill>
                  <a:srgbClr val="C00000"/>
                </a:solidFill>
                <a:cs typeface="Times New Roman" pitchFamily="18" charset="0"/>
              </a:rPr>
              <a:t>A</a:t>
            </a:r>
            <a:endParaRPr lang="en-US" sz="2100" i="1" dirty="0">
              <a:solidFill>
                <a:srgbClr val="C00000"/>
              </a:solidFill>
              <a:cs typeface="Times New Roman" pitchFamily="18" charset="0"/>
            </a:endParaRPr>
          </a:p>
        </p:txBody>
      </p:sp>
    </p:spTree>
    <p:extLst>
      <p:ext uri="{BB962C8B-B14F-4D97-AF65-F5344CB8AC3E}">
        <p14:creationId xmlns:p14="http://schemas.microsoft.com/office/powerpoint/2010/main" val="1884218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4" grpId="0"/>
      <p:bldP spid="25" grpId="0" animBg="1"/>
      <p:bldP spid="26" grpId="0"/>
      <p:bldP spid="27" grpId="0"/>
      <p:bldP spid="28" grpId="0" animBg="1"/>
      <p:bldP spid="2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71650" y="1886711"/>
            <a:ext cx="5715000" cy="365924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Rationality</a:t>
            </a:r>
            <a:endParaRPr lang="en-US" dirty="0"/>
          </a:p>
        </p:txBody>
      </p:sp>
    </p:spTree>
    <p:extLst>
      <p:ext uri="{BB962C8B-B14F-4D97-AF65-F5344CB8AC3E}">
        <p14:creationId xmlns:p14="http://schemas.microsoft.com/office/powerpoint/2010/main" val="115628389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2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73907" y="3311655"/>
            <a:ext cx="2731605" cy="2437210"/>
          </a:xfrm>
          <a:prstGeom prst="rect">
            <a:avLst/>
          </a:prstGeom>
          <a:noFill/>
          <a:extLst>
            <a:ext uri="{909E8E84-426E-40dd-AFC4-6F175D3DCCD1}">
              <a14:hiddenFill xmlns="" xmlns:a14="http://schemas.microsoft.com/office/drawing/2010/main">
                <a:solidFill>
                  <a:srgbClr val="FFFFFF"/>
                </a:solidFill>
              </a14:hiddenFill>
            </a:ext>
          </a:extLst>
        </p:spPr>
      </p:pic>
      <p:sp>
        <p:nvSpPr>
          <p:cNvPr id="11267" name="Rectangle 3"/>
          <p:cNvSpPr>
            <a:spLocks noGrp="1" noChangeArrowheads="1"/>
          </p:cNvSpPr>
          <p:nvPr>
            <p:ph idx="1"/>
          </p:nvPr>
        </p:nvSpPr>
        <p:spPr>
          <a:xfrm>
            <a:off x="342900" y="2000251"/>
            <a:ext cx="8172450" cy="3394472"/>
          </a:xfrm>
        </p:spPr>
        <p:txBody>
          <a:bodyPr/>
          <a:lstStyle/>
          <a:p>
            <a:pPr>
              <a:lnSpc>
                <a:spcPct val="90000"/>
              </a:lnSpc>
            </a:pPr>
            <a:r>
              <a:rPr lang="en-US" sz="1800" dirty="0"/>
              <a:t>We want some constraints on preferences before we call them rational, such as:</a:t>
            </a:r>
          </a:p>
          <a:p>
            <a:pPr lvl="1">
              <a:lnSpc>
                <a:spcPct val="90000"/>
              </a:lnSpc>
            </a:pPr>
            <a:endParaRPr lang="en-US" sz="1500" dirty="0"/>
          </a:p>
          <a:p>
            <a:pPr lvl="1">
              <a:lnSpc>
                <a:spcPct val="90000"/>
              </a:lnSpc>
            </a:pPr>
            <a:endParaRPr lang="en-US" sz="1500" dirty="0"/>
          </a:p>
          <a:p>
            <a:pPr>
              <a:lnSpc>
                <a:spcPct val="90000"/>
              </a:lnSpc>
            </a:pPr>
            <a:endParaRPr lang="en-US" sz="1800" dirty="0"/>
          </a:p>
          <a:p>
            <a:pPr>
              <a:lnSpc>
                <a:spcPct val="90000"/>
              </a:lnSpc>
            </a:pPr>
            <a:endParaRPr lang="en-US" sz="1800" dirty="0"/>
          </a:p>
          <a:p>
            <a:pPr>
              <a:lnSpc>
                <a:spcPct val="90000"/>
              </a:lnSpc>
            </a:pPr>
            <a:endParaRPr lang="en-US" sz="1800" dirty="0"/>
          </a:p>
          <a:p>
            <a:pPr>
              <a:lnSpc>
                <a:spcPct val="90000"/>
              </a:lnSpc>
            </a:pPr>
            <a:r>
              <a:rPr lang="en-US" sz="1800" dirty="0"/>
              <a:t>For example: an agent with </a:t>
            </a:r>
            <a:r>
              <a:rPr lang="en-US" sz="1800" dirty="0">
                <a:solidFill>
                  <a:srgbClr val="C00000"/>
                </a:solidFill>
              </a:rPr>
              <a:t>intransitive preferences</a:t>
            </a:r>
            <a:r>
              <a:rPr lang="en-US" sz="1800" dirty="0"/>
              <a:t> can</a:t>
            </a:r>
          </a:p>
          <a:p>
            <a:pPr>
              <a:lnSpc>
                <a:spcPct val="90000"/>
              </a:lnSpc>
              <a:spcBef>
                <a:spcPts val="0"/>
              </a:spcBef>
              <a:buNone/>
            </a:pPr>
            <a:r>
              <a:rPr lang="en-US" sz="1800" dirty="0">
                <a:solidFill>
                  <a:srgbClr val="C00000"/>
                </a:solidFill>
              </a:rPr>
              <a:t>	</a:t>
            </a:r>
            <a:r>
              <a:rPr lang="en-US" sz="1800" dirty="0"/>
              <a:t>be induced to give away all of its money</a:t>
            </a:r>
          </a:p>
          <a:p>
            <a:pPr lvl="1">
              <a:lnSpc>
                <a:spcPct val="90000"/>
              </a:lnSpc>
            </a:pPr>
            <a:r>
              <a:rPr lang="en-US" sz="1500" dirty="0"/>
              <a:t>If B &gt; C, then an agent with C would pay (say) 1 cent to get B</a:t>
            </a:r>
          </a:p>
          <a:p>
            <a:pPr lvl="1">
              <a:lnSpc>
                <a:spcPct val="90000"/>
              </a:lnSpc>
            </a:pPr>
            <a:r>
              <a:rPr lang="en-US" sz="1500" dirty="0"/>
              <a:t>If A &gt; B, then an agent with B would pay (say) 1 cent to get A</a:t>
            </a:r>
          </a:p>
          <a:p>
            <a:pPr lvl="1">
              <a:lnSpc>
                <a:spcPct val="90000"/>
              </a:lnSpc>
            </a:pPr>
            <a:r>
              <a:rPr lang="en-US" sz="1500" dirty="0"/>
              <a:t>If C &gt; A, then an agent with A would pay (say) 1 cent to get C</a:t>
            </a:r>
          </a:p>
        </p:txBody>
      </p:sp>
      <p:sp>
        <p:nvSpPr>
          <p:cNvPr id="8" name="Rounded Rectangle 7"/>
          <p:cNvSpPr/>
          <p:nvPr/>
        </p:nvSpPr>
        <p:spPr>
          <a:xfrm>
            <a:off x="2000250" y="2514600"/>
            <a:ext cx="5143500" cy="457200"/>
          </a:xfrm>
          <a:prstGeom prst="round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7" name="Rectangle 2"/>
          <p:cNvSpPr>
            <a:spLocks noGrp="1" noChangeArrowheads="1"/>
          </p:cNvSpPr>
          <p:nvPr>
            <p:ph type="title"/>
          </p:nvPr>
        </p:nvSpPr>
        <p:spPr/>
        <p:txBody>
          <a:bodyPr/>
          <a:lstStyle/>
          <a:p>
            <a:r>
              <a:rPr lang="en-US" smtClean="0"/>
              <a:t>Rational Preferences</a:t>
            </a:r>
          </a:p>
        </p:txBody>
      </p:sp>
      <p:graphicFrame>
        <p:nvGraphicFramePr>
          <p:cNvPr id="1026" name="Object 2"/>
          <p:cNvGraphicFramePr>
            <a:graphicFrameLocks noChangeAspect="1"/>
          </p:cNvGraphicFramePr>
          <p:nvPr/>
        </p:nvGraphicFramePr>
        <p:xfrm>
          <a:off x="4196130" y="2604121"/>
          <a:ext cx="2743200" cy="307181"/>
        </p:xfrm>
        <a:graphic>
          <a:graphicData uri="http://schemas.openxmlformats.org/presentationml/2006/ole">
            <mc:AlternateContent xmlns:mc="http://schemas.openxmlformats.org/markup-compatibility/2006">
              <mc:Choice xmlns:v="urn:schemas-microsoft-com:vml" Requires="v">
                <p:oleObj spid="_x0000_s2057" name="Equation" r:id="rId5" imgW="1815840" imgH="203040" progId="Equation.3">
                  <p:embed/>
                </p:oleObj>
              </mc:Choice>
              <mc:Fallback>
                <p:oleObj name="Equation" r:id="rId5" imgW="181584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130" y="2604121"/>
                        <a:ext cx="2743200" cy="307181"/>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114550" y="2568401"/>
            <a:ext cx="2286000" cy="369332"/>
          </a:xfrm>
          <a:prstGeom prst="rect">
            <a:avLst/>
          </a:prstGeom>
          <a:noFill/>
        </p:spPr>
        <p:txBody>
          <a:bodyPr wrap="square" rtlCol="0">
            <a:spAutoFit/>
          </a:bodyPr>
          <a:lstStyle/>
          <a:p>
            <a:r>
              <a:rPr lang="en-US" sz="1800" dirty="0">
                <a:latin typeface="Calibri" pitchFamily="34" charset="0"/>
              </a:rPr>
              <a:t>Axiom of Transitivity:</a:t>
            </a:r>
            <a:endParaRPr lang="en-US" sz="1800" dirty="0">
              <a:latin typeface="Calibri" pitchFamily="34" charset="0"/>
            </a:endParaRPr>
          </a:p>
        </p:txBody>
      </p:sp>
    </p:spTree>
    <p:extLst>
      <p:ext uri="{BB962C8B-B14F-4D97-AF65-F5344CB8AC3E}">
        <p14:creationId xmlns:p14="http://schemas.microsoft.com/office/powerpoint/2010/main" val="672506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6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78946" y="2196207"/>
            <a:ext cx="3972013" cy="2775347"/>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ounded Rectangle 5"/>
          <p:cNvSpPr/>
          <p:nvPr/>
        </p:nvSpPr>
        <p:spPr>
          <a:xfrm>
            <a:off x="800100" y="2282651"/>
            <a:ext cx="4286250" cy="2743200"/>
          </a:xfrm>
          <a:prstGeom prst="roundRect">
            <a:avLst>
              <a:gd name="adj" fmla="val 9367"/>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54" name="Rectangle 2"/>
          <p:cNvSpPr>
            <a:spLocks noGrp="1" noChangeArrowheads="1"/>
          </p:cNvSpPr>
          <p:nvPr>
            <p:ph type="title"/>
          </p:nvPr>
        </p:nvSpPr>
        <p:spPr/>
        <p:txBody>
          <a:bodyPr/>
          <a:lstStyle/>
          <a:p>
            <a:r>
              <a:rPr lang="en-US" smtClean="0"/>
              <a:t>Rational Preferences</a:t>
            </a:r>
          </a:p>
        </p:txBody>
      </p:sp>
      <p:pic>
        <p:nvPicPr>
          <p:cNvPr id="23556" name="Picture 4" descr="txp_fig"/>
          <p:cNvPicPr>
            <a:picLocks noChangeAspect="1" noChangeArrowheads="1"/>
          </p:cNvPicPr>
          <p:nvPr>
            <p:custDataLst>
              <p:tags r:id="rId1"/>
            </p:custDataLst>
          </p:nvPr>
        </p:nvPicPr>
        <p:blipFill>
          <a:blip r:embed="rId5" cstate="print">
            <a:clrChange>
              <a:clrFrom>
                <a:srgbClr val="FFFFFF"/>
              </a:clrFrom>
              <a:clrTo>
                <a:srgbClr val="FFFFFF">
                  <a:alpha val="0"/>
                </a:srgbClr>
              </a:clrTo>
            </a:clrChange>
          </a:blip>
          <a:srcRect/>
          <a:stretch>
            <a:fillRect/>
          </a:stretch>
        </p:blipFill>
        <p:spPr bwMode="auto">
          <a:xfrm>
            <a:off x="971550" y="2396951"/>
            <a:ext cx="3886200" cy="2484834"/>
          </a:xfrm>
          <a:prstGeom prst="rect">
            <a:avLst/>
          </a:prstGeom>
          <a:noFill/>
          <a:ln w="9525">
            <a:noFill/>
            <a:miter lim="800000"/>
            <a:headEnd/>
            <a:tailEnd/>
          </a:ln>
        </p:spPr>
      </p:pic>
      <p:sp>
        <p:nvSpPr>
          <p:cNvPr id="7" name="TextBox 6"/>
          <p:cNvSpPr txBox="1"/>
          <p:nvPr/>
        </p:nvSpPr>
        <p:spPr>
          <a:xfrm>
            <a:off x="0" y="5254451"/>
            <a:ext cx="9144000" cy="369332"/>
          </a:xfrm>
          <a:prstGeom prst="rect">
            <a:avLst/>
          </a:prstGeom>
          <a:noFill/>
        </p:spPr>
        <p:txBody>
          <a:bodyPr wrap="square" rtlCol="0">
            <a:spAutoFit/>
          </a:bodyPr>
          <a:lstStyle/>
          <a:p>
            <a:pPr algn="ctr"/>
            <a:r>
              <a:rPr lang="en-US" sz="1800" dirty="0">
                <a:latin typeface="Calibri" pitchFamily="34" charset="0"/>
              </a:rPr>
              <a:t>Theorem: Rational preferences imply behavior describable as maximization of expected utility</a:t>
            </a:r>
          </a:p>
        </p:txBody>
      </p:sp>
      <p:sp>
        <p:nvSpPr>
          <p:cNvPr id="9" name="TextBox 8"/>
          <p:cNvSpPr txBox="1"/>
          <p:nvPr/>
        </p:nvSpPr>
        <p:spPr>
          <a:xfrm>
            <a:off x="800100" y="1825451"/>
            <a:ext cx="4286250" cy="415498"/>
          </a:xfrm>
          <a:prstGeom prst="rect">
            <a:avLst/>
          </a:prstGeom>
          <a:noFill/>
        </p:spPr>
        <p:txBody>
          <a:bodyPr wrap="square" rtlCol="0">
            <a:spAutoFit/>
          </a:bodyPr>
          <a:lstStyle/>
          <a:p>
            <a:pPr algn="ctr"/>
            <a:r>
              <a:rPr lang="en-US" sz="2100" dirty="0">
                <a:latin typeface="Calibri" pitchFamily="34" charset="0"/>
              </a:rPr>
              <a:t>The Axioms of Rationality</a:t>
            </a:r>
          </a:p>
        </p:txBody>
      </p:sp>
    </p:spTree>
    <p:extLst>
      <p:ext uri="{BB962C8B-B14F-4D97-AF65-F5344CB8AC3E}">
        <p14:creationId xmlns:p14="http://schemas.microsoft.com/office/powerpoint/2010/main" val="1113145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06660" y="2142574"/>
            <a:ext cx="1824038" cy="2184396"/>
          </a:xfrm>
          <a:prstGeom prst="rect">
            <a:avLst/>
          </a:prstGeom>
          <a:noFill/>
          <a:extLst>
            <a:ext uri="{909E8E84-426E-40dd-AFC4-6F175D3DCCD1}">
              <a14:hiddenFill xmlns="" xmlns:a14="http://schemas.microsoft.com/office/drawing/2010/main">
                <a:solidFill>
                  <a:srgbClr val="FFFFFF"/>
                </a:solidFill>
              </a14:hiddenFill>
            </a:ext>
          </a:extLst>
        </p:spPr>
      </p:pic>
      <p:sp>
        <p:nvSpPr>
          <p:cNvPr id="1158147" name="Rectangle 3"/>
          <p:cNvSpPr>
            <a:spLocks noGrp="1" noChangeArrowheads="1"/>
          </p:cNvSpPr>
          <p:nvPr>
            <p:ph idx="1"/>
          </p:nvPr>
        </p:nvSpPr>
        <p:spPr>
          <a:xfrm>
            <a:off x="342900" y="2057400"/>
            <a:ext cx="8515350" cy="3657600"/>
          </a:xfrm>
        </p:spPr>
        <p:txBody>
          <a:bodyPr/>
          <a:lstStyle/>
          <a:p>
            <a:pPr>
              <a:lnSpc>
                <a:spcPct val="80000"/>
              </a:lnSpc>
            </a:pPr>
            <a:r>
              <a:rPr lang="en-US" sz="1800" dirty="0"/>
              <a:t>Theorem [Ramsey, 1931; von Neumann &amp; Morgenstern, 1944]</a:t>
            </a:r>
          </a:p>
          <a:p>
            <a:pPr lvl="1">
              <a:lnSpc>
                <a:spcPct val="80000"/>
              </a:lnSpc>
            </a:pPr>
            <a:r>
              <a:rPr lang="en-US" sz="1500" dirty="0"/>
              <a:t>Given any preferences satisfying these constraints, there exists a real-valued</a:t>
            </a:r>
          </a:p>
          <a:p>
            <a:pPr lvl="1">
              <a:lnSpc>
                <a:spcPct val="80000"/>
              </a:lnSpc>
              <a:spcBef>
                <a:spcPts val="150"/>
              </a:spcBef>
              <a:buNone/>
            </a:pPr>
            <a:r>
              <a:rPr lang="en-US" sz="1500" dirty="0"/>
              <a:t>	function U such that:</a:t>
            </a:r>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endParaRPr lang="en-US" sz="1500" dirty="0"/>
          </a:p>
          <a:p>
            <a:pPr lvl="1">
              <a:lnSpc>
                <a:spcPct val="80000"/>
              </a:lnSpc>
            </a:pPr>
            <a:r>
              <a:rPr lang="en-US" sz="1500" dirty="0"/>
              <a:t>I.e. values assigned by U preserve preferences of both prizes and lotteries!</a:t>
            </a:r>
          </a:p>
          <a:p>
            <a:pPr lvl="2">
              <a:lnSpc>
                <a:spcPct val="80000"/>
              </a:lnSpc>
            </a:pPr>
            <a:endParaRPr lang="en-US" sz="1200" dirty="0"/>
          </a:p>
          <a:p>
            <a:pPr lvl="2">
              <a:lnSpc>
                <a:spcPct val="80000"/>
              </a:lnSpc>
            </a:pPr>
            <a:endParaRPr lang="en-US" sz="1200" dirty="0"/>
          </a:p>
          <a:p>
            <a:pPr>
              <a:lnSpc>
                <a:spcPct val="80000"/>
              </a:lnSpc>
            </a:pPr>
            <a:r>
              <a:rPr lang="en-US" sz="1800" dirty="0"/>
              <a:t>Maximum expected utility (MEU) principle:</a:t>
            </a:r>
          </a:p>
          <a:p>
            <a:pPr lvl="1">
              <a:lnSpc>
                <a:spcPct val="80000"/>
              </a:lnSpc>
            </a:pPr>
            <a:r>
              <a:rPr lang="en-US" sz="1500" dirty="0"/>
              <a:t>Choose the action that maximizes expected utility</a:t>
            </a:r>
          </a:p>
          <a:p>
            <a:pPr lvl="1">
              <a:lnSpc>
                <a:spcPct val="80000"/>
              </a:lnSpc>
            </a:pPr>
            <a:r>
              <a:rPr lang="en-US" sz="1500" dirty="0"/>
              <a:t>Note: an agent can be entirely rational (consistent with MEU) without ever representing or manipulating utilities and probabilities</a:t>
            </a:r>
          </a:p>
          <a:p>
            <a:pPr lvl="1">
              <a:lnSpc>
                <a:spcPct val="80000"/>
              </a:lnSpc>
            </a:pPr>
            <a:r>
              <a:rPr lang="en-US" sz="1500" dirty="0"/>
              <a:t>E.g., a lookup table for perfect tic-tac-toe, a reflex vacuum cleaner</a:t>
            </a:r>
          </a:p>
        </p:txBody>
      </p:sp>
      <p:sp>
        <p:nvSpPr>
          <p:cNvPr id="24578" name="Rectangle 2"/>
          <p:cNvSpPr>
            <a:spLocks noGrp="1" noChangeArrowheads="1"/>
          </p:cNvSpPr>
          <p:nvPr>
            <p:ph type="title"/>
          </p:nvPr>
        </p:nvSpPr>
        <p:spPr/>
        <p:txBody>
          <a:bodyPr/>
          <a:lstStyle/>
          <a:p>
            <a:r>
              <a:rPr lang="en-US" smtClean="0"/>
              <a:t>MEU Principle</a:t>
            </a:r>
          </a:p>
        </p:txBody>
      </p:sp>
      <p:pic>
        <p:nvPicPr>
          <p:cNvPr id="24580" name="Picture 4" descr="txp_fig"/>
          <p:cNvPicPr>
            <a:picLocks noChangeAspect="1" noChangeArrowheads="1"/>
          </p:cNvPicPr>
          <p:nvPr>
            <p:custDataLst>
              <p:tags r:id="rId1"/>
            </p:custDataLst>
          </p:nvPr>
        </p:nvPicPr>
        <p:blipFill>
          <a:blip r:embed="rId5" cstate="print"/>
          <a:srcRect/>
          <a:stretch>
            <a:fillRect/>
          </a:stretch>
        </p:blipFill>
        <p:spPr bwMode="auto">
          <a:xfrm>
            <a:off x="1543050" y="2937271"/>
            <a:ext cx="4417219" cy="720329"/>
          </a:xfrm>
          <a:prstGeom prst="rect">
            <a:avLst/>
          </a:prstGeom>
          <a:noFill/>
          <a:ln w="9525">
            <a:noFill/>
            <a:miter lim="800000"/>
            <a:headEnd/>
            <a:tailEnd/>
          </a:ln>
        </p:spPr>
      </p:pic>
    </p:spTree>
    <p:extLst>
      <p:ext uri="{BB962C8B-B14F-4D97-AF65-F5344CB8AC3E}">
        <p14:creationId xmlns:p14="http://schemas.microsoft.com/office/powerpoint/2010/main" val="1965226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147">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8147">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8147">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8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8073" y="1814512"/>
            <a:ext cx="4470326" cy="367188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Human Utilities</a:t>
            </a:r>
            <a:endParaRPr lang="en-US" dirty="0"/>
          </a:p>
        </p:txBody>
      </p:sp>
    </p:spTree>
    <p:extLst>
      <p:ext uri="{BB962C8B-B14F-4D97-AF65-F5344CB8AC3E}">
        <p14:creationId xmlns:p14="http://schemas.microsoft.com/office/powerpoint/2010/main" val="113329585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10;  U'(x) = k_1 U(x) + k_2 \quad\mbox{where } k_1 &gt; 0&#10;\]}&#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56"/>
  <p:tag name="PICTUREFILESIZE" val="2499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im B$} \qquad indifference between $A$ and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17"/>
  <p:tag name="PICTUREFILESIZE" val="2396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textcolor{BrickRed}{$A \succ B$} \qquad $A$ preferred over $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07"/>
  <p:tag name="PICTUREFILESIZE" val="1899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L = [p,\textcolor{BrickRed}{A};\ (1-p),\textcolor{BrickRed}{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205"/>
  <p:tag name="PICTUREFILESIZE" val="1212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underline{Orderability}\nl&#10;\mat{$(A \pref B) \lor (B \pref A) \lor (A \indiff B)$}\al&#10;\underline{Transitivity}\nl&#10;\mat{$(A \pref B) \land (B \pref C) \implies (A \pref C)$}\al&#10;\underline{Continuity}\nl&#10;\mat{$A \pref B \pref C \implies \exists p \,\, [p,A;\ 1-p,C] \indiff B$}\al&#10;\underline{Substitutability}\nl&#10;\mat{$A \indiff B \implies [p,A;\ 1-p,C] \indiff [p,B; 1-p,C]$}\al&#10;\underline{Monotonicity}\nl&#10;\mat{$A \pref B \implies$}\nl&#10;\phantom{xx}\mat{$(p \geq q \lequiv [p,A;\ 1-p,B] \prefeq [q,A;\ 1-q,B])$}&#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466"/>
  <p:tag name="PICTUREFILESIZE" val="23760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mat#1{\textcolor{BrickRed}{#1}}&#10;\def\lor{\vee}&#10;\def\land{\wedge}&#10;\def\implies{\Rightarrow}&#10;\def\indiff{\sim}&#10;\def\pref{\succ}&#10;\def\prefeq{\succeq}&#10;\def\nl{\\\phantom{xxx}}&#10;\def\al{\\}&#10;\def\lequiv{\Leftrightarrow}&#10;\begin{document}&#10;\mat{$U(A) \geq U(B)\ \lequiv \ A\prefeq B$}\\[10pt]&#10;\mat{$U([p_1,S_1;\ \ldots\ ;\ p_n,S_n]) = \sum_i p_i U(S_i)$}&#10;\end{document}&#10;"/>
  <p:tag name="EXTERNALNAME" val="txp_fig"/>
  <p:tag name="BLEND" val="False"/>
  <p:tag name="TRANSPARENT" val="False"/>
  <p:tag name="KEEPFILES" val="False"/>
  <p:tag name="DEBUGPAUSE" val="False"/>
  <p:tag name="RESOLUTION" val="1200"/>
  <p:tag name="TIMEOUT" val="(none)"/>
  <p:tag name="BOXWIDTH" val="559"/>
  <p:tag name="BOXHEIGHT" val="415"/>
  <p:tag name="BOXFONT" val="10"/>
  <p:tag name="BOXWRAP" val="False"/>
  <p:tag name="WORKAROUNDTRANSPARENCYBUG" val="False"/>
  <p:tag name="ALLOWFONTSUBSTITUTION" val="False"/>
  <p:tag name="BITMAPFORMAT" val="png16m"/>
  <p:tag name="ORIGWIDTH" val="362"/>
  <p:tag name="PICTUREFILESIZE" val="49668"/>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9653</TotalTime>
  <Words>7705</Words>
  <Application>Microsoft Macintosh PowerPoint</Application>
  <PresentationFormat>Letter Paper (8.5x11 in)</PresentationFormat>
  <Paragraphs>1523</Paragraphs>
  <Slides>104</Slides>
  <Notes>71</Notes>
  <HiddenSlides>15</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 (Dispatch)</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Pseudocode for Alpha-Beta Algorithm</vt:lpstr>
      <vt:lpstr>Alpha-Beta Algorithm II</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PowerPoint Presentation</vt:lpstr>
      <vt:lpstr>PowerPoint Presentation</vt:lpstr>
      <vt:lpstr>Real systems use a few more tricks</vt:lpstr>
      <vt:lpstr>Expectimax</vt:lpstr>
      <vt:lpstr>Uncertain Outcomes</vt:lpstr>
      <vt:lpstr>Worst-Case vs. Average Case</vt:lpstr>
      <vt:lpstr>Expectimax Search</vt:lpstr>
      <vt:lpstr>Expectimax Pseudocode</vt:lpstr>
      <vt:lpstr>Expectimax Pseudocode</vt:lpstr>
      <vt:lpstr>Expectimax Example</vt:lpstr>
      <vt:lpstr>Expectimax Pruning?</vt:lpstr>
      <vt:lpstr>Depth-Limited Expectimax</vt:lpstr>
      <vt:lpstr>Probabilities</vt:lpstr>
      <vt:lpstr>Probabilities</vt:lpstr>
      <vt:lpstr>Expectations</vt:lpstr>
      <vt:lpstr>What Probabilities to Use?</vt:lpstr>
      <vt:lpstr>What are Probabilities?</vt:lpstr>
      <vt:lpstr>Quiz: Informed Probabilities</vt:lpstr>
      <vt:lpstr>Example: Backgammon</vt:lpstr>
      <vt:lpstr>Mixed Layer Types</vt:lpstr>
      <vt:lpstr>Utilities</vt:lpstr>
      <vt:lpstr>Maximum Expected Utility</vt:lpstr>
      <vt:lpstr>What Utilities to Use?</vt:lpstr>
      <vt:lpstr>Utilities</vt:lpstr>
      <vt:lpstr>Utilities: Uncertain Outcomes</vt:lpstr>
      <vt:lpstr>Preferences</vt:lpstr>
      <vt:lpstr>Rationality</vt:lpstr>
      <vt:lpstr>Rational Preferences</vt:lpstr>
      <vt:lpstr>Rational Preferences</vt:lpstr>
      <vt:lpstr>MEU Principle</vt:lpstr>
      <vt:lpstr>Human Utilities</vt:lpstr>
      <vt:lpstr>Utility Scales</vt:lpstr>
      <vt:lpstr>Human Utilities</vt:lpstr>
      <vt:lpstr>Money</vt:lpstr>
      <vt:lpstr>Example: Insurance</vt:lpstr>
      <vt:lpstr>Example: Human Rationality?</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546</cp:revision>
  <cp:lastPrinted>2019-09-19T14:02:13Z</cp:lastPrinted>
  <dcterms:created xsi:type="dcterms:W3CDTF">2000-09-21T14:49:05Z</dcterms:created>
  <dcterms:modified xsi:type="dcterms:W3CDTF">2019-09-19T14:17:04Z</dcterms:modified>
</cp:coreProperties>
</file>